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328" r:id="rId2"/>
    <p:sldId id="558" r:id="rId3"/>
    <p:sldId id="609" r:id="rId4"/>
    <p:sldId id="643" r:id="rId5"/>
    <p:sldId id="642" r:id="rId6"/>
    <p:sldId id="611" r:id="rId7"/>
    <p:sldId id="612" r:id="rId8"/>
    <p:sldId id="613" r:id="rId9"/>
    <p:sldId id="614" r:id="rId10"/>
    <p:sldId id="615" r:id="rId11"/>
    <p:sldId id="616" r:id="rId12"/>
    <p:sldId id="639" r:id="rId13"/>
    <p:sldId id="617" r:id="rId14"/>
    <p:sldId id="618" r:id="rId15"/>
    <p:sldId id="619" r:id="rId16"/>
    <p:sldId id="620" r:id="rId17"/>
    <p:sldId id="621" r:id="rId18"/>
    <p:sldId id="623" r:id="rId19"/>
    <p:sldId id="624" r:id="rId20"/>
    <p:sldId id="625" r:id="rId21"/>
    <p:sldId id="649" r:id="rId22"/>
    <p:sldId id="626" r:id="rId23"/>
    <p:sldId id="627" r:id="rId24"/>
    <p:sldId id="628" r:id="rId25"/>
    <p:sldId id="648" r:id="rId26"/>
    <p:sldId id="650" r:id="rId27"/>
    <p:sldId id="629" r:id="rId28"/>
    <p:sldId id="631" r:id="rId29"/>
    <p:sldId id="647" r:id="rId30"/>
    <p:sldId id="641" r:id="rId31"/>
    <p:sldId id="622" r:id="rId32"/>
    <p:sldId id="607" r:id="rId33"/>
    <p:sldId id="651" r:id="rId34"/>
    <p:sldId id="661" r:id="rId35"/>
    <p:sldId id="662" r:id="rId36"/>
    <p:sldId id="560" r:id="rId37"/>
    <p:sldId id="657" r:id="rId38"/>
    <p:sldId id="658" r:id="rId39"/>
    <p:sldId id="659" r:id="rId40"/>
    <p:sldId id="468" r:id="rId41"/>
    <p:sldId id="476" r:id="rId42"/>
    <p:sldId id="471" r:id="rId43"/>
    <p:sldId id="660" r:id="rId44"/>
    <p:sldId id="478" r:id="rId45"/>
    <p:sldId id="482" r:id="rId46"/>
    <p:sldId id="480" r:id="rId47"/>
    <p:sldId id="663" r:id="rId48"/>
    <p:sldId id="563" r:id="rId49"/>
    <p:sldId id="567" r:id="rId50"/>
    <p:sldId id="644" r:id="rId51"/>
    <p:sldId id="564" r:id="rId52"/>
    <p:sldId id="568" r:id="rId53"/>
    <p:sldId id="652" r:id="rId54"/>
    <p:sldId id="653" r:id="rId55"/>
    <p:sldId id="654" r:id="rId56"/>
    <p:sldId id="664" r:id="rId57"/>
    <p:sldId id="577" r:id="rId58"/>
    <p:sldId id="582" r:id="rId59"/>
    <p:sldId id="606" r:id="rId60"/>
    <p:sldId id="645" r:id="rId61"/>
    <p:sldId id="665" r:id="rId62"/>
    <p:sldId id="571" r:id="rId63"/>
    <p:sldId id="646" r:id="rId64"/>
    <p:sldId id="666" r:id="rId65"/>
    <p:sldId id="570" r:id="rId66"/>
    <p:sldId id="566" r:id="rId67"/>
    <p:sldId id="667" r:id="rId6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6699FF"/>
    <a:srgbClr val="0066FF"/>
    <a:srgbClr val="57D9D3"/>
    <a:srgbClr val="CCECFF"/>
    <a:srgbClr val="DDF2FF"/>
    <a:srgbClr val="31859C"/>
    <a:srgbClr val="3BA0BB"/>
    <a:srgbClr val="3DA5C1"/>
    <a:srgbClr val="41A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355" autoAdjust="0"/>
  </p:normalViewPr>
  <p:slideViewPr>
    <p:cSldViewPr snapToGrid="0">
      <p:cViewPr varScale="1">
        <p:scale>
          <a:sx n="95" d="100"/>
          <a:sy n="95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2CFC3-D56F-4BC2-9FF2-18E525EE0061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en-US" altLang="ko-KR"/>
              <a:t>`</a:t>
            </a:r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08B42-5CCB-4547-A205-44A9A48190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5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9195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1319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0281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2627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2734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05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4935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386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5404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735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1369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2326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8054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600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920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129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934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370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z="1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1215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9877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69068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9CE0D-EEA2-4770-945F-FF7BECDA74A1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191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7736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0618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84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5909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6142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80044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321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61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413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504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675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7754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8B42-5CCB-4547-A205-44A9A4819025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83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42680" y="6356350"/>
            <a:ext cx="2743200" cy="365125"/>
          </a:xfrm>
        </p:spPr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1070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668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304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10"/>
          </p:nvPr>
        </p:nvSpPr>
        <p:spPr>
          <a:xfrm>
            <a:off x="285751" y="928671"/>
            <a:ext cx="11620500" cy="5643563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 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3448492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803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32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398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8326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12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86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62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D60C-17ED-47DB-A912-62A5658A4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484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CC885-D5CB-47AF-BF91-B4A46617E3AB}" type="datetimeFigureOut">
              <a:rPr lang="ko-KR" altLang="en-US" smtClean="0"/>
              <a:t>2025-11-17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33196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FE512-B953-4DC3-8B06-293A793E62A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635640" y="6380092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48D3F69E-CA19-4D6C-958B-F812D7F6C0D8}" type="slidenum">
              <a:rPr lang="ko-KR" altLang="en-US" sz="1400" smtClean="0"/>
              <a:t>‹#›</a:t>
            </a:fld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9990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3.png"/><Relationship Id="rId7" Type="http://schemas.openxmlformats.org/officeDocument/2006/relationships/image" Target="../media/image38.jpe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4.pn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6.jpeg"/><Relationship Id="rId18" Type="http://schemas.openxmlformats.org/officeDocument/2006/relationships/image" Target="../media/image61.jpeg"/><Relationship Id="rId26" Type="http://schemas.openxmlformats.org/officeDocument/2006/relationships/image" Target="../media/image69.jpeg"/><Relationship Id="rId3" Type="http://schemas.openxmlformats.org/officeDocument/2006/relationships/image" Target="../media/image46.png"/><Relationship Id="rId21" Type="http://schemas.openxmlformats.org/officeDocument/2006/relationships/image" Target="../media/image64.jpe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17" Type="http://schemas.openxmlformats.org/officeDocument/2006/relationships/image" Target="../media/image60.jpeg"/><Relationship Id="rId25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9.jpe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11" Type="http://schemas.openxmlformats.org/officeDocument/2006/relationships/image" Target="../media/image54.png"/><Relationship Id="rId24" Type="http://schemas.openxmlformats.org/officeDocument/2006/relationships/image" Target="../media/image67.jpeg"/><Relationship Id="rId5" Type="http://schemas.openxmlformats.org/officeDocument/2006/relationships/image" Target="../media/image48.png"/><Relationship Id="rId15" Type="http://schemas.openxmlformats.org/officeDocument/2006/relationships/image" Target="../media/image58.jpeg"/><Relationship Id="rId23" Type="http://schemas.openxmlformats.org/officeDocument/2006/relationships/image" Target="../media/image66.jpeg"/><Relationship Id="rId28" Type="http://schemas.openxmlformats.org/officeDocument/2006/relationships/image" Target="../media/image71.png"/><Relationship Id="rId10" Type="http://schemas.openxmlformats.org/officeDocument/2006/relationships/image" Target="../media/image53.jpeg"/><Relationship Id="rId19" Type="http://schemas.openxmlformats.org/officeDocument/2006/relationships/image" Target="../media/image62.png"/><Relationship Id="rId4" Type="http://schemas.openxmlformats.org/officeDocument/2006/relationships/image" Target="../media/image47.jpeg"/><Relationship Id="rId9" Type="http://schemas.openxmlformats.org/officeDocument/2006/relationships/image" Target="../media/image52.jpeg"/><Relationship Id="rId14" Type="http://schemas.openxmlformats.org/officeDocument/2006/relationships/image" Target="../media/image57.jpeg"/><Relationship Id="rId22" Type="http://schemas.openxmlformats.org/officeDocument/2006/relationships/image" Target="../media/image65.jpeg"/><Relationship Id="rId27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emf"/><Relationship Id="rId4" Type="http://schemas.openxmlformats.org/officeDocument/2006/relationships/image" Target="../media/image9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jMW8_YVFgzY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jpeg"/><Relationship Id="rId7" Type="http://schemas.openxmlformats.org/officeDocument/2006/relationships/image" Target="../media/image1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9.jpeg"/><Relationship Id="rId10" Type="http://schemas.openxmlformats.org/officeDocument/2006/relationships/image" Target="../media/image134.png"/><Relationship Id="rId4" Type="http://schemas.openxmlformats.org/officeDocument/2006/relationships/image" Target="../media/image128.jpeg"/><Relationship Id="rId9" Type="http://schemas.openxmlformats.org/officeDocument/2006/relationships/image" Target="../media/image13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7.jpe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jpeg"/><Relationship Id="rId5" Type="http://schemas.openxmlformats.org/officeDocument/2006/relationships/image" Target="../media/image139.jpeg"/><Relationship Id="rId4" Type="http://schemas.openxmlformats.org/officeDocument/2006/relationships/image" Target="../media/image138.jpeg"/><Relationship Id="rId9" Type="http://schemas.openxmlformats.org/officeDocument/2006/relationships/image" Target="../media/image1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7" Type="http://schemas.openxmlformats.org/officeDocument/2006/relationships/image" Target="../media/image14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emf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jpeg"/><Relationship Id="rId13" Type="http://schemas.openxmlformats.org/officeDocument/2006/relationships/image" Target="../media/image159.png"/><Relationship Id="rId18" Type="http://schemas.openxmlformats.org/officeDocument/2006/relationships/image" Target="../media/image164.jpeg"/><Relationship Id="rId3" Type="http://schemas.openxmlformats.org/officeDocument/2006/relationships/image" Target="../media/image149.emf"/><Relationship Id="rId7" Type="http://schemas.openxmlformats.org/officeDocument/2006/relationships/image" Target="../media/image153.png"/><Relationship Id="rId12" Type="http://schemas.openxmlformats.org/officeDocument/2006/relationships/image" Target="../media/image158.jpeg"/><Relationship Id="rId17" Type="http://schemas.openxmlformats.org/officeDocument/2006/relationships/image" Target="../media/image163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162.jpeg"/><Relationship Id="rId20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11" Type="http://schemas.openxmlformats.org/officeDocument/2006/relationships/image" Target="../media/image157.jpeg"/><Relationship Id="rId5" Type="http://schemas.openxmlformats.org/officeDocument/2006/relationships/image" Target="../media/image151.emf"/><Relationship Id="rId15" Type="http://schemas.openxmlformats.org/officeDocument/2006/relationships/image" Target="../media/image161.png"/><Relationship Id="rId10" Type="http://schemas.openxmlformats.org/officeDocument/2006/relationships/image" Target="../media/image156.png"/><Relationship Id="rId19" Type="http://schemas.openxmlformats.org/officeDocument/2006/relationships/image" Target="../media/image165.jpeg"/><Relationship Id="rId4" Type="http://schemas.openxmlformats.org/officeDocument/2006/relationships/image" Target="../media/image150.emf"/><Relationship Id="rId9" Type="http://schemas.openxmlformats.org/officeDocument/2006/relationships/image" Target="../media/image155.png"/><Relationship Id="rId14" Type="http://schemas.openxmlformats.org/officeDocument/2006/relationships/image" Target="../media/image16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5" Type="http://schemas.openxmlformats.org/officeDocument/2006/relationships/hyperlink" Target="https://www.youtube.com/watch?v=jMW8_YVFgzY" TargetMode="External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169.jpeg"/><Relationship Id="rId7" Type="http://schemas.openxmlformats.org/officeDocument/2006/relationships/image" Target="../media/image17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2.png"/><Relationship Id="rId5" Type="http://schemas.openxmlformats.org/officeDocument/2006/relationships/image" Target="../media/image171.jpeg"/><Relationship Id="rId4" Type="http://schemas.openxmlformats.org/officeDocument/2006/relationships/image" Target="../media/image170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8.png"/><Relationship Id="rId4" Type="http://schemas.openxmlformats.org/officeDocument/2006/relationships/image" Target="../media/image16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195.png"/><Relationship Id="rId18" Type="http://schemas.openxmlformats.org/officeDocument/2006/relationships/image" Target="../media/image200.jpeg"/><Relationship Id="rId3" Type="http://schemas.openxmlformats.org/officeDocument/2006/relationships/image" Target="../media/image186.png"/><Relationship Id="rId7" Type="http://schemas.microsoft.com/office/2007/relationships/hdphoto" Target="../media/hdphoto1.wdp"/><Relationship Id="rId12" Type="http://schemas.openxmlformats.org/officeDocument/2006/relationships/image" Target="../media/image194.png"/><Relationship Id="rId17" Type="http://schemas.openxmlformats.org/officeDocument/2006/relationships/image" Target="../media/image199.jpeg"/><Relationship Id="rId2" Type="http://schemas.openxmlformats.org/officeDocument/2006/relationships/image" Target="../media/image185.jpeg"/><Relationship Id="rId16" Type="http://schemas.openxmlformats.org/officeDocument/2006/relationships/image" Target="../media/image198.png"/><Relationship Id="rId20" Type="http://schemas.openxmlformats.org/officeDocument/2006/relationships/image" Target="../media/image20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9.png"/><Relationship Id="rId11" Type="http://schemas.openxmlformats.org/officeDocument/2006/relationships/image" Target="../media/image193.jpeg"/><Relationship Id="rId5" Type="http://schemas.openxmlformats.org/officeDocument/2006/relationships/image" Target="../media/image188.png"/><Relationship Id="rId15" Type="http://schemas.openxmlformats.org/officeDocument/2006/relationships/image" Target="../media/image197.png"/><Relationship Id="rId10" Type="http://schemas.openxmlformats.org/officeDocument/2006/relationships/image" Target="../media/image192.png"/><Relationship Id="rId19" Type="http://schemas.openxmlformats.org/officeDocument/2006/relationships/image" Target="../media/image201.png"/><Relationship Id="rId4" Type="http://schemas.openxmlformats.org/officeDocument/2006/relationships/image" Target="../media/image187.png"/><Relationship Id="rId9" Type="http://schemas.openxmlformats.org/officeDocument/2006/relationships/image" Target="../media/image191.png"/><Relationship Id="rId14" Type="http://schemas.openxmlformats.org/officeDocument/2006/relationships/image" Target="../media/image19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png"/><Relationship Id="rId3" Type="http://schemas.openxmlformats.org/officeDocument/2006/relationships/image" Target="../media/image207.jpeg"/><Relationship Id="rId7" Type="http://schemas.openxmlformats.org/officeDocument/2006/relationships/image" Target="../media/image211.jpeg"/><Relationship Id="rId2" Type="http://schemas.openxmlformats.org/officeDocument/2006/relationships/image" Target="../media/image20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jpeg"/><Relationship Id="rId5" Type="http://schemas.openxmlformats.org/officeDocument/2006/relationships/image" Target="../media/image209.jpeg"/><Relationship Id="rId4" Type="http://schemas.openxmlformats.org/officeDocument/2006/relationships/image" Target="../media/image208.jpeg"/><Relationship Id="rId9" Type="http://schemas.openxmlformats.org/officeDocument/2006/relationships/image" Target="../media/image47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7" Type="http://schemas.openxmlformats.org/officeDocument/2006/relationships/image" Target="../media/image8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mp4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skhynix.co.kr/post/metavision-of-the-sensor" TargetMode="External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jpeg"/><Relationship Id="rId2" Type="http://schemas.openxmlformats.org/officeDocument/2006/relationships/image" Target="../media/image2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219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7" Type="http://schemas.openxmlformats.org/officeDocument/2006/relationships/image" Target="../media/image2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4.jpeg"/><Relationship Id="rId5" Type="http://schemas.openxmlformats.org/officeDocument/2006/relationships/image" Target="../media/image223.png"/><Relationship Id="rId4" Type="http://schemas.openxmlformats.org/officeDocument/2006/relationships/image" Target="../media/image22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868319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ko-KR" alt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차산업혁명과 반도체</a:t>
            </a:r>
            <a:endParaRPr lang="en-US" altLang="ko-K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647695"/>
            <a:ext cx="121919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Jongwon</a:t>
            </a:r>
            <a:r>
              <a:rPr lang="en-US" altLang="ko-KR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 Lee (</a:t>
            </a:r>
            <a:r>
              <a:rPr lang="ko-KR" alt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이종원</a:t>
            </a:r>
            <a:r>
              <a:rPr lang="en-US" altLang="ko-KR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Department of Semiconductor Convergence (</a:t>
            </a:r>
            <a:r>
              <a:rPr lang="ko-KR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반도체융합학과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altLang="ko-KR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Chungnam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 National University (</a:t>
            </a:r>
            <a:r>
              <a:rPr lang="ko-KR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충남대학교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C7D16D-6386-4F81-A82A-5FFF21BB04DD}"/>
              </a:ext>
            </a:extLst>
          </p:cNvPr>
          <p:cNvSpPr txBox="1"/>
          <p:nvPr/>
        </p:nvSpPr>
        <p:spPr>
          <a:xfrm>
            <a:off x="8851146" y="265659"/>
            <a:ext cx="31134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600" dirty="0">
                <a:latin typeface="+mn-ea"/>
              </a:rPr>
              <a:t>국가연구지원시설 고도화 사업</a:t>
            </a:r>
            <a:r>
              <a:rPr lang="en-US" altLang="ko-KR" sz="1600" dirty="0">
                <a:latin typeface="+mn-ea"/>
              </a:rPr>
              <a:t>,</a:t>
            </a:r>
          </a:p>
          <a:p>
            <a:pPr algn="r"/>
            <a:r>
              <a:rPr lang="ko-KR" altLang="en-US" sz="1600" dirty="0">
                <a:latin typeface="+mn-ea"/>
              </a:rPr>
              <a:t>공동활용 네트워크 구축 워크샵</a:t>
            </a:r>
            <a:r>
              <a:rPr lang="en-US" altLang="ko-KR" sz="1600" dirty="0">
                <a:latin typeface="+mn-ea"/>
              </a:rPr>
              <a:t>,</a:t>
            </a:r>
          </a:p>
          <a:p>
            <a:pPr algn="r"/>
            <a:r>
              <a:rPr lang="en-US" altLang="ko-KR" sz="1600" dirty="0">
                <a:latin typeface="+mn-ea"/>
              </a:rPr>
              <a:t>25.08.07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13638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5443" y="325542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“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인공지능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(Artificial Intelligence)”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의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등장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457" y="1732646"/>
            <a:ext cx="4496505" cy="226404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75558" y="1316673"/>
            <a:ext cx="211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인공지능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스타트업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583" y="1632832"/>
            <a:ext cx="2943225" cy="43719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658" y="4529398"/>
            <a:ext cx="4506078" cy="1827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85605" y="6374279"/>
            <a:ext cx="9621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Tractica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0283" y="4096018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&lt;AI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산업 수익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예측치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자유형 13"/>
          <p:cNvSpPr/>
          <p:nvPr/>
        </p:nvSpPr>
        <p:spPr>
          <a:xfrm>
            <a:off x="6679664" y="4681771"/>
            <a:ext cx="3276600" cy="1390650"/>
          </a:xfrm>
          <a:custGeom>
            <a:avLst/>
            <a:gdLst>
              <a:gd name="connsiteX0" fmla="*/ 0 w 3276600"/>
              <a:gd name="connsiteY0" fmla="*/ 1390650 h 1390650"/>
              <a:gd name="connsiteX1" fmla="*/ 0 w 3276600"/>
              <a:gd name="connsiteY1" fmla="*/ 1390650 h 1390650"/>
              <a:gd name="connsiteX2" fmla="*/ 1133475 w 3276600"/>
              <a:gd name="connsiteY2" fmla="*/ 1295400 h 1390650"/>
              <a:gd name="connsiteX3" fmla="*/ 2219325 w 3276600"/>
              <a:gd name="connsiteY3" fmla="*/ 895350 h 1390650"/>
              <a:gd name="connsiteX4" fmla="*/ 3276600 w 3276600"/>
              <a:gd name="connsiteY4" fmla="*/ 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1390650">
                <a:moveTo>
                  <a:pt x="0" y="1390650"/>
                </a:moveTo>
                <a:lnTo>
                  <a:pt x="0" y="1390650"/>
                </a:lnTo>
                <a:lnTo>
                  <a:pt x="1133475" y="1295400"/>
                </a:lnTo>
                <a:lnTo>
                  <a:pt x="2219325" y="895350"/>
                </a:lnTo>
                <a:lnTo>
                  <a:pt x="3276600" y="0"/>
                </a:lnTo>
              </a:path>
            </a:pathLst>
          </a:custGeom>
          <a:noFill/>
          <a:ln>
            <a:solidFill>
              <a:srgbClr val="FF0000"/>
            </a:solidFill>
            <a:prstDash val="sysDash"/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964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06" y="1309007"/>
            <a:ext cx="5237524" cy="285341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4825" y="1280432"/>
            <a:ext cx="6215289" cy="49367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7364" y="4147877"/>
            <a:ext cx="2010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marketsandMarkets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2023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5443" y="325542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“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인공지능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(Artificial Intelligence)”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의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폭발적인 성장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94949" y="6224096"/>
            <a:ext cx="2010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marketsandMarkets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2023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261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05443" y="325542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“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인공지능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(Artificial Intelligence)”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의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폭발적인 성장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951" y="1109333"/>
            <a:ext cx="9124950" cy="51187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8600" y="6296025"/>
            <a:ext cx="902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/>
              <a:t>미국 </a:t>
            </a:r>
            <a:r>
              <a:rPr lang="ko-KR" altLang="en-US" b="1" dirty="0" err="1"/>
              <a:t>빅테크</a:t>
            </a:r>
            <a:r>
              <a:rPr lang="ko-KR" altLang="en-US" b="1" dirty="0"/>
              <a:t> </a:t>
            </a:r>
            <a:r>
              <a:rPr lang="en-US" altLang="ko-KR" b="1" dirty="0"/>
              <a:t>4</a:t>
            </a:r>
            <a:r>
              <a:rPr lang="ko-KR" altLang="en-US" b="1" dirty="0"/>
              <a:t>개 기업이 </a:t>
            </a:r>
            <a:r>
              <a:rPr lang="en-US" altLang="ko-KR" b="1" dirty="0"/>
              <a:t>2024</a:t>
            </a:r>
            <a:r>
              <a:rPr lang="ko-KR" altLang="en-US" b="1" dirty="0"/>
              <a:t>년 </a:t>
            </a:r>
            <a:r>
              <a:rPr lang="en-US" altLang="ko-KR" b="1" dirty="0"/>
              <a:t>1~6</a:t>
            </a:r>
            <a:r>
              <a:rPr lang="ko-KR" altLang="en-US" b="1" dirty="0"/>
              <a:t>월의 기간 동안만</a:t>
            </a:r>
            <a:r>
              <a:rPr lang="en-US" altLang="ko-KR" b="1" dirty="0"/>
              <a:t>, 137</a:t>
            </a:r>
            <a:r>
              <a:rPr lang="ko-KR" altLang="en-US" b="1" dirty="0"/>
              <a:t>조원을 </a:t>
            </a:r>
            <a:r>
              <a:rPr lang="en-US" altLang="ko-KR" b="1" dirty="0"/>
              <a:t>AI</a:t>
            </a:r>
            <a:r>
              <a:rPr lang="ko-KR" altLang="en-US" b="1" dirty="0"/>
              <a:t>관련으로 투자</a:t>
            </a:r>
            <a:r>
              <a:rPr lang="en-US" altLang="ko-KR" b="1" dirty="0"/>
              <a:t>!!!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95378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1245" y="416076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4</a:t>
            </a:r>
            <a:r>
              <a:rPr lang="ko-KR" altLang="en-US" sz="28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차산업혁명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그 중심에 인공지능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752474" y="1200151"/>
            <a:ext cx="10372725" cy="5469116"/>
            <a:chOff x="1658457" y="1368768"/>
            <a:chExt cx="8582028" cy="5214773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007" y="3221141"/>
              <a:ext cx="1293764" cy="96474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07537" y="3015660"/>
              <a:ext cx="1565730" cy="117429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7705" y="3086773"/>
              <a:ext cx="1566856" cy="11013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직사각형 7"/>
            <p:cNvSpPr/>
            <p:nvPr/>
          </p:nvSpPr>
          <p:spPr>
            <a:xfrm>
              <a:off x="1730941" y="2080137"/>
              <a:ext cx="181652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en-US" altLang="ko-KR" sz="1600" b="1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st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1983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658457" y="2637036"/>
              <a:ext cx="18170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PERSONAL</a:t>
              </a:r>
            </a:p>
            <a:p>
              <a:pPr algn="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COMPUTING</a:t>
              </a:r>
            </a:p>
            <a:p>
              <a:pPr algn="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ERA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818481" y="2492440"/>
              <a:ext cx="1817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INTERNET</a:t>
              </a:r>
            </a:p>
            <a:p>
              <a:pPr algn="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ERA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938277" y="1891821"/>
              <a:ext cx="179321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en-US" altLang="ko-KR" sz="1600" b="1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nd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1998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6090899" y="1654311"/>
              <a:ext cx="18215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en-US" altLang="ko-KR" sz="1600" b="1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rd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2008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281232" y="1405656"/>
              <a:ext cx="18356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en-US" altLang="ko-KR" sz="1600" b="1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th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2020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008313" y="2276416"/>
              <a:ext cx="18170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MOBILE</a:t>
              </a:r>
            </a:p>
            <a:p>
              <a:pPr algn="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ERA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405969" y="1935540"/>
              <a:ext cx="1817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b="1" dirty="0">
                  <a:solidFill>
                    <a:srgbClr val="0000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A.I.</a:t>
              </a:r>
            </a:p>
            <a:p>
              <a:pPr algn="r"/>
              <a:r>
                <a:rPr lang="en-US" altLang="ko-KR" b="1" dirty="0">
                  <a:solidFill>
                    <a:srgbClr val="0000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ERA</a:t>
              </a:r>
              <a:endParaRPr lang="ko-KR" altLang="en-US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712469" y="2053327"/>
              <a:ext cx="1825415" cy="2402492"/>
            </a:xfrm>
            <a:prstGeom prst="roundRect">
              <a:avLst>
                <a:gd name="adj" fmla="val 6180"/>
              </a:avLst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3890489" y="1845628"/>
              <a:ext cx="1825415" cy="2610191"/>
            </a:xfrm>
            <a:prstGeom prst="roundRect">
              <a:avLst>
                <a:gd name="adj" fmla="val 6180"/>
              </a:avLst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6055424" y="1631165"/>
              <a:ext cx="1825415" cy="2824654"/>
            </a:xfrm>
            <a:prstGeom prst="roundRect">
              <a:avLst>
                <a:gd name="adj" fmla="val 6180"/>
              </a:avLst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8262761" y="1368768"/>
              <a:ext cx="1961836" cy="3087051"/>
            </a:xfrm>
            <a:prstGeom prst="roundRect">
              <a:avLst>
                <a:gd name="adj" fmla="val 6180"/>
              </a:avLst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01578" y="2567818"/>
              <a:ext cx="1449383" cy="97100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1" name="직사각형 20"/>
            <p:cNvSpPr/>
            <p:nvPr/>
          </p:nvSpPr>
          <p:spPr>
            <a:xfrm>
              <a:off x="8278753" y="4018849"/>
              <a:ext cx="1817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Big Data-based</a:t>
              </a:r>
            </a:p>
            <a:p>
              <a:pPr algn="ctr"/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Artificial-intelligence</a:t>
              </a:r>
              <a:endPara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2" name="모서리가 둥근 사각형 설명선 21"/>
            <p:cNvSpPr/>
            <p:nvPr/>
          </p:nvSpPr>
          <p:spPr>
            <a:xfrm>
              <a:off x="1712470" y="4865224"/>
              <a:ext cx="8438492" cy="1390795"/>
            </a:xfrm>
            <a:prstGeom prst="wedgeRoundRectCallout">
              <a:avLst>
                <a:gd name="adj1" fmla="val 36079"/>
                <a:gd name="adj2" fmla="val -74106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0761" y="3354935"/>
              <a:ext cx="1152128" cy="6400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66" y="4993784"/>
              <a:ext cx="1156394" cy="965165"/>
            </a:xfrm>
            <a:prstGeom prst="rect">
              <a:avLst/>
            </a:prstGeom>
          </p:spPr>
        </p:pic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3419" y="4994476"/>
              <a:ext cx="1245277" cy="950527"/>
            </a:xfrm>
            <a:prstGeom prst="rect">
              <a:avLst/>
            </a:prstGeom>
          </p:spPr>
        </p:pic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1738" y="4995111"/>
              <a:ext cx="1133773" cy="949605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3847" y="4993784"/>
              <a:ext cx="1185809" cy="950932"/>
            </a:xfrm>
            <a:prstGeom prst="rect">
              <a:avLst/>
            </a:prstGeom>
          </p:spPr>
        </p:pic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3236" y="4993784"/>
              <a:ext cx="1068919" cy="965165"/>
            </a:xfrm>
            <a:prstGeom prst="rect">
              <a:avLst/>
            </a:prstGeom>
          </p:spPr>
        </p:pic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3028" y="5001398"/>
              <a:ext cx="1255761" cy="943318"/>
            </a:xfrm>
            <a:prstGeom prst="rect">
              <a:avLst/>
            </a:prstGeom>
          </p:spPr>
        </p:pic>
        <p:sp>
          <p:nvSpPr>
            <p:cNvPr id="30" name="직사각형 29"/>
            <p:cNvSpPr/>
            <p:nvPr/>
          </p:nvSpPr>
          <p:spPr>
            <a:xfrm>
              <a:off x="3297824" y="5944716"/>
              <a:ext cx="1284560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Thinking Robot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4616829" y="5944716"/>
              <a:ext cx="1383391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Autonomous Car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078166" y="5944716"/>
              <a:ext cx="1332910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AR/VR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960512" y="5944716"/>
              <a:ext cx="1209144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IoT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503002" y="5944716"/>
              <a:ext cx="1099153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Cloud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814199" y="5944716"/>
              <a:ext cx="1099153" cy="293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Data Center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523348" y="6337320"/>
              <a:ext cx="17171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출처</a:t>
              </a:r>
              <a:r>
                <a:rPr lang="en-US" altLang="ko-KR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삼성</a:t>
              </a:r>
              <a:r>
                <a:rPr lang="en-US" altLang="ko-KR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en-US" altLang="ko-KR" sz="1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Semicon</a:t>
              </a:r>
              <a:r>
                <a:rPr lang="en-US" altLang="ko-KR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Korea</a:t>
              </a:r>
              <a:endPara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029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그림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140" y="1825433"/>
            <a:ext cx="3297184" cy="4052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17104" y="253110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인간 두뇌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(1/2)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2063553" y="1570805"/>
            <a:ext cx="3059601" cy="1773655"/>
            <a:chOff x="539552" y="1480274"/>
            <a:chExt cx="3059601" cy="1773655"/>
          </a:xfrm>
        </p:grpSpPr>
        <p:sp>
          <p:nvSpPr>
            <p:cNvPr id="18" name="TextBox 17"/>
            <p:cNvSpPr txBox="1"/>
            <p:nvPr/>
          </p:nvSpPr>
          <p:spPr>
            <a:xfrm>
              <a:off x="539552" y="2010326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Sense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1413" y="2915375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Feel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22842" y="1526749"/>
              <a:ext cx="12763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Distinguish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2966" y="1480274"/>
              <a:ext cx="11728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Recognize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1190" y="2150816"/>
              <a:ext cx="795401" cy="80252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403648" y="2237538"/>
              <a:ext cx="15103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rgbClr val="FF292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Collect</a:t>
              </a:r>
              <a:endParaRPr lang="ko-KR" altLang="en-US" sz="32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7225596" y="1198341"/>
            <a:ext cx="2851465" cy="2287956"/>
            <a:chOff x="5701595" y="1107811"/>
            <a:chExt cx="2851465" cy="2287956"/>
          </a:xfrm>
        </p:grpSpPr>
        <p:sp>
          <p:nvSpPr>
            <p:cNvPr id="23" name="TextBox 22"/>
            <p:cNvSpPr txBox="1"/>
            <p:nvPr/>
          </p:nvSpPr>
          <p:spPr>
            <a:xfrm>
              <a:off x="6550645" y="1107811"/>
              <a:ext cx="10670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Calculate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8201" y="2077470"/>
              <a:ext cx="795401" cy="80252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041517" y="2188464"/>
              <a:ext cx="12618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rgbClr val="3366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Think</a:t>
              </a:r>
              <a:endParaRPr lang="ko-KR" altLang="en-US" sz="32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17075" y="1587035"/>
              <a:ext cx="6431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Infer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80312" y="1666212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Select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73495" y="3057213"/>
              <a:ext cx="8619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Realize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45941" y="2845533"/>
              <a:ext cx="703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Solve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01595" y="1489147"/>
              <a:ext cx="7205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Learn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631589" y="2209670"/>
              <a:ext cx="9214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Classify</a:t>
              </a:r>
              <a:endParaRPr lang="ko-KR" altLang="en-US" sz="16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859598" y="4167602"/>
            <a:ext cx="3156282" cy="2165226"/>
            <a:chOff x="335598" y="4077072"/>
            <a:chExt cx="3156282" cy="2165226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0589" y="4698496"/>
              <a:ext cx="795401" cy="802528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35598" y="4450683"/>
              <a:ext cx="14090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Interconnect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85625" y="5903744"/>
              <a:ext cx="915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Decode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05099" y="5544700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Encode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27300" y="4077072"/>
              <a:ext cx="14421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Transmission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75735" y="4719690"/>
              <a:ext cx="20565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rgbClr val="CC66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Transport</a:t>
              </a:r>
              <a:endParaRPr lang="ko-KR" altLang="en-US" sz="3200" b="1" dirty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5102" y="5404195"/>
              <a:ext cx="14484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Compression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6679755" y="4362748"/>
            <a:ext cx="3198562" cy="2045028"/>
            <a:chOff x="5155755" y="4272218"/>
            <a:chExt cx="3198562" cy="2045028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89533" y="4922289"/>
              <a:ext cx="795401" cy="802528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5820482" y="4272218"/>
              <a:ext cx="1158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Memorize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39758" y="4963233"/>
              <a:ext cx="12018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rgbClr val="00CC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Store</a:t>
              </a:r>
              <a:endParaRPr lang="ko-KR" altLang="en-US" sz="3200" b="1" dirty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56562" y="4518875"/>
              <a:ext cx="13977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Structuralize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636043" y="5623366"/>
              <a:ext cx="7182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Write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0837" y="5978692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Access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962280" y="5623366"/>
              <a:ext cx="6329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Save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55755" y="5830621"/>
              <a:ext cx="9669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Arrange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422924" y="5087830"/>
              <a:ext cx="6663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Read</a:t>
              </a:r>
              <a:endParaRPr lang="ko-KR" altLang="en-US" sz="16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58" name="그림 5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2485" y="2427917"/>
            <a:ext cx="1583747" cy="1058381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419827" y="3559217"/>
            <a:ext cx="1249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DATA</a:t>
            </a:r>
            <a:endParaRPr lang="ko-KR" altLang="en-US" sz="3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349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그림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140" y="1825433"/>
            <a:ext cx="3297184" cy="4052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17104" y="253110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인간 두뇌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(2/2)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468" y="2618484"/>
            <a:ext cx="795401" cy="8025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11824" y="2705207"/>
            <a:ext cx="1510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Collect</a:t>
            </a:r>
            <a:endParaRPr lang="ko-KR" altLang="en-US" sz="3200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945" y="2428970"/>
            <a:ext cx="795401" cy="80252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30260" y="2539965"/>
            <a:ext cx="12618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Think</a:t>
            </a:r>
            <a:endParaRPr lang="ko-KR" altLang="en-US" sz="3200" b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544" y="3869130"/>
            <a:ext cx="795401" cy="802528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076" y="3466790"/>
            <a:ext cx="795401" cy="80252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151785" y="3999104"/>
            <a:ext cx="2056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CC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Transport</a:t>
            </a:r>
            <a:endParaRPr lang="ko-KR" altLang="en-US" sz="3200" b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0300" y="3507735"/>
            <a:ext cx="1201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Store</a:t>
            </a:r>
            <a:endParaRPr lang="ko-KR" altLang="en-US" sz="3200" b="1" dirty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717104" y="1215274"/>
            <a:ext cx="3178746" cy="2715836"/>
            <a:chOff x="193104" y="1124744"/>
            <a:chExt cx="3178746" cy="2715836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8276" y="1242676"/>
              <a:ext cx="722165" cy="5705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3" name="TextBox 52"/>
            <p:cNvSpPr txBox="1"/>
            <p:nvPr/>
          </p:nvSpPr>
          <p:spPr>
            <a:xfrm>
              <a:off x="1137756" y="1206277"/>
              <a:ext cx="8386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Image</a:t>
              </a:r>
            </a:p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Sensor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23524" y="2142855"/>
              <a:ext cx="12296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Solid State</a:t>
              </a:r>
            </a:p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LiDAR</a:t>
              </a:r>
              <a:endParaRPr lang="ko-KR" altLang="en-US" sz="1600" b="1" dirty="0">
                <a:solidFill>
                  <a:srgbClr val="FF292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4589" y="2093213"/>
              <a:ext cx="649537" cy="5607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6" name="TextBox 55"/>
            <p:cNvSpPr txBox="1"/>
            <p:nvPr/>
          </p:nvSpPr>
          <p:spPr>
            <a:xfrm>
              <a:off x="1123524" y="2988241"/>
              <a:ext cx="13602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MEMS</a:t>
              </a:r>
            </a:p>
            <a:p>
              <a:r>
                <a:rPr lang="en-US" altLang="ko-KR" sz="1600" b="1" dirty="0">
                  <a:solidFill>
                    <a:srgbClr val="FF292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Microphone</a:t>
              </a: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203" y="3037020"/>
              <a:ext cx="621241" cy="534923"/>
            </a:xfrm>
            <a:prstGeom prst="roundRect">
              <a:avLst>
                <a:gd name="adj" fmla="val 16256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6" name="모서리가 둥근 직사각형 5"/>
            <p:cNvSpPr/>
            <p:nvPr/>
          </p:nvSpPr>
          <p:spPr>
            <a:xfrm>
              <a:off x="193104" y="1124744"/>
              <a:ext cx="2308736" cy="2715836"/>
            </a:xfrm>
            <a:prstGeom prst="roundRect">
              <a:avLst>
                <a:gd name="adj" fmla="val 13016"/>
              </a:avLst>
            </a:prstGeom>
            <a:noFill/>
            <a:ln w="9525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자유형 26"/>
            <p:cNvSpPr/>
            <p:nvPr/>
          </p:nvSpPr>
          <p:spPr>
            <a:xfrm>
              <a:off x="2504983" y="1533525"/>
              <a:ext cx="866867" cy="933450"/>
            </a:xfrm>
            <a:custGeom>
              <a:avLst/>
              <a:gdLst>
                <a:gd name="connsiteX0" fmla="*/ 790575 w 790575"/>
                <a:gd name="connsiteY0" fmla="*/ 933450 h 933450"/>
                <a:gd name="connsiteX1" fmla="*/ 447675 w 790575"/>
                <a:gd name="connsiteY1" fmla="*/ 0 h 933450"/>
                <a:gd name="connsiteX2" fmla="*/ 0 w 790575"/>
                <a:gd name="connsiteY2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575" h="933450">
                  <a:moveTo>
                    <a:pt x="790575" y="933450"/>
                  </a:moveTo>
                  <a:lnTo>
                    <a:pt x="447675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7321648" y="1215274"/>
            <a:ext cx="3022824" cy="1942306"/>
            <a:chOff x="5797648" y="1124744"/>
            <a:chExt cx="3022824" cy="1942306"/>
          </a:xfrm>
        </p:grpSpPr>
        <p:sp>
          <p:nvSpPr>
            <p:cNvPr id="74" name="TextBox 73"/>
            <p:cNvSpPr txBox="1"/>
            <p:nvPr/>
          </p:nvSpPr>
          <p:spPr>
            <a:xfrm>
              <a:off x="7579960" y="1306860"/>
              <a:ext cx="11737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CPU</a:t>
              </a:r>
            </a:p>
            <a:p>
              <a:r>
                <a:rPr lang="en-US" altLang="ko-KR" sz="10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(central </a:t>
              </a:r>
            </a:p>
            <a:p>
              <a:r>
                <a:rPr lang="en-US" altLang="ko-KR" sz="10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processing unit)</a:t>
              </a:r>
              <a:endParaRPr lang="ko-KR" altLang="en-US" sz="1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65728" y="2286397"/>
              <a:ext cx="9717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</a:t>
              </a:r>
            </a:p>
            <a:p>
              <a:r>
                <a:rPr lang="en-US" altLang="ko-KR" sz="10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(Application </a:t>
              </a:r>
            </a:p>
            <a:p>
              <a:r>
                <a:rPr lang="en-US" altLang="ko-KR" sz="1000" b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Processor)</a:t>
              </a:r>
              <a:endParaRPr lang="ko-KR" altLang="en-US" sz="1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6442616" y="1124744"/>
              <a:ext cx="2377856" cy="1942306"/>
            </a:xfrm>
            <a:prstGeom prst="roundRect">
              <a:avLst>
                <a:gd name="adj" fmla="val 13016"/>
              </a:avLst>
            </a:prstGeom>
            <a:noFill/>
            <a:ln w="9525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4443" y="1351490"/>
              <a:ext cx="842693" cy="638890"/>
            </a:xfrm>
            <a:prstGeom prst="roundRect">
              <a:avLst>
                <a:gd name="adj" fmla="val 16048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3596" y="2303200"/>
              <a:ext cx="873540" cy="621744"/>
            </a:xfrm>
            <a:prstGeom prst="rect">
              <a:avLst/>
            </a:prstGeom>
          </p:spPr>
        </p:pic>
        <p:sp>
          <p:nvSpPr>
            <p:cNvPr id="87" name="자유형 86"/>
            <p:cNvSpPr/>
            <p:nvPr/>
          </p:nvSpPr>
          <p:spPr>
            <a:xfrm flipH="1">
              <a:off x="5797648" y="1533525"/>
              <a:ext cx="644967" cy="933450"/>
            </a:xfrm>
            <a:custGeom>
              <a:avLst/>
              <a:gdLst>
                <a:gd name="connsiteX0" fmla="*/ 790575 w 790575"/>
                <a:gd name="connsiteY0" fmla="*/ 933450 h 933450"/>
                <a:gd name="connsiteX1" fmla="*/ 447675 w 790575"/>
                <a:gd name="connsiteY1" fmla="*/ 0 h 933450"/>
                <a:gd name="connsiteX2" fmla="*/ 0 w 790575"/>
                <a:gd name="connsiteY2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575" h="933450">
                  <a:moveTo>
                    <a:pt x="790575" y="933450"/>
                  </a:moveTo>
                  <a:lnTo>
                    <a:pt x="447675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717105" y="4311618"/>
            <a:ext cx="3178747" cy="2016224"/>
            <a:chOff x="193104" y="4221088"/>
            <a:chExt cx="3178747" cy="2016224"/>
          </a:xfrm>
        </p:grpSpPr>
        <p:sp>
          <p:nvSpPr>
            <p:cNvPr id="67" name="TextBox 66"/>
            <p:cNvSpPr txBox="1"/>
            <p:nvPr/>
          </p:nvSpPr>
          <p:spPr>
            <a:xfrm>
              <a:off x="1137756" y="4581128"/>
              <a:ext cx="10005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MODEM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23524" y="5552693"/>
              <a:ext cx="1268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Transceiver</a:t>
              </a:r>
              <a:endParaRPr lang="ko-KR" altLang="en-US" sz="1600" b="1" dirty="0">
                <a:solidFill>
                  <a:srgbClr val="CC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193104" y="4221088"/>
              <a:ext cx="2308736" cy="2016224"/>
            </a:xfrm>
            <a:prstGeom prst="roundRect">
              <a:avLst>
                <a:gd name="adj" fmla="val 13016"/>
              </a:avLst>
            </a:prstGeom>
            <a:noFill/>
            <a:ln w="9525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4589" y="4439265"/>
              <a:ext cx="573297" cy="611139"/>
            </a:xfrm>
            <a:prstGeom prst="roundRect">
              <a:avLst>
                <a:gd name="adj" fmla="val 17587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421" y="5445224"/>
              <a:ext cx="688024" cy="55349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91" name="자유형 90"/>
            <p:cNvSpPr/>
            <p:nvPr/>
          </p:nvSpPr>
          <p:spPr>
            <a:xfrm flipV="1">
              <a:off x="2501841" y="4653136"/>
              <a:ext cx="870010" cy="933450"/>
            </a:xfrm>
            <a:custGeom>
              <a:avLst/>
              <a:gdLst>
                <a:gd name="connsiteX0" fmla="*/ 790575 w 790575"/>
                <a:gd name="connsiteY0" fmla="*/ 933450 h 933450"/>
                <a:gd name="connsiteX1" fmla="*/ 447675 w 790575"/>
                <a:gd name="connsiteY1" fmla="*/ 0 h 933450"/>
                <a:gd name="connsiteX2" fmla="*/ 0 w 790575"/>
                <a:gd name="connsiteY2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575" h="933450">
                  <a:moveTo>
                    <a:pt x="790575" y="933450"/>
                  </a:moveTo>
                  <a:lnTo>
                    <a:pt x="447675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7321648" y="3344063"/>
            <a:ext cx="3022824" cy="2983779"/>
            <a:chOff x="5797648" y="3253532"/>
            <a:chExt cx="3022824" cy="2983779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8632" y="5445225"/>
              <a:ext cx="797272" cy="679084"/>
            </a:xfrm>
            <a:prstGeom prst="roundRect">
              <a:avLst>
                <a:gd name="adj" fmla="val 12833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0" name="TextBox 79"/>
            <p:cNvSpPr txBox="1"/>
            <p:nvPr/>
          </p:nvSpPr>
          <p:spPr>
            <a:xfrm>
              <a:off x="7579960" y="3356992"/>
              <a:ext cx="1031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DRAM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(Temporary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Data Storage)</a:t>
              </a:r>
              <a:endParaRPr lang="ko-KR" altLang="en-US" sz="10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65728" y="4221088"/>
              <a:ext cx="100944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Flash</a:t>
              </a:r>
            </a:p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Memory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(Permanent 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data storage)</a:t>
              </a:r>
              <a:endParaRPr lang="ko-KR" altLang="en-US" sz="1000" b="1" dirty="0">
                <a:solidFill>
                  <a:srgbClr val="00CC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2" name="모서리가 둥근 직사각형 81"/>
            <p:cNvSpPr/>
            <p:nvPr/>
          </p:nvSpPr>
          <p:spPr>
            <a:xfrm>
              <a:off x="6442616" y="3253532"/>
              <a:ext cx="2377856" cy="2983779"/>
            </a:xfrm>
            <a:prstGeom prst="roundRect">
              <a:avLst>
                <a:gd name="adj" fmla="val 13016"/>
              </a:avLst>
            </a:prstGeom>
            <a:noFill/>
            <a:ln w="9525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그림 84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3443" y="3443069"/>
              <a:ext cx="857925" cy="655433"/>
            </a:xfrm>
            <a:prstGeom prst="roundRect">
              <a:avLst>
                <a:gd name="adj" fmla="val 17313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2561" y="4293096"/>
              <a:ext cx="1003167" cy="913635"/>
            </a:xfrm>
            <a:prstGeom prst="roundRect">
              <a:avLst>
                <a:gd name="adj" fmla="val 15892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6" name="TextBox 85"/>
            <p:cNvSpPr txBox="1"/>
            <p:nvPr/>
          </p:nvSpPr>
          <p:spPr>
            <a:xfrm>
              <a:off x="7565728" y="5429633"/>
              <a:ext cx="7168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SSD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(DRAM+</a:t>
              </a:r>
            </a:p>
            <a:p>
              <a:r>
                <a:rPr lang="en-US" altLang="ko-KR" sz="1000" b="1" dirty="0">
                  <a:solidFill>
                    <a:srgbClr val="00CC99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NAND)</a:t>
              </a:r>
            </a:p>
          </p:txBody>
        </p:sp>
        <p:sp>
          <p:nvSpPr>
            <p:cNvPr id="92" name="자유형 91"/>
            <p:cNvSpPr/>
            <p:nvPr/>
          </p:nvSpPr>
          <p:spPr>
            <a:xfrm flipH="1" flipV="1">
              <a:off x="5797648" y="3573016"/>
              <a:ext cx="644967" cy="933450"/>
            </a:xfrm>
            <a:custGeom>
              <a:avLst/>
              <a:gdLst>
                <a:gd name="connsiteX0" fmla="*/ 790575 w 790575"/>
                <a:gd name="connsiteY0" fmla="*/ 933450 h 933450"/>
                <a:gd name="connsiteX1" fmla="*/ 447675 w 790575"/>
                <a:gd name="connsiteY1" fmla="*/ 0 h 933450"/>
                <a:gd name="connsiteX2" fmla="*/ 0 w 790575"/>
                <a:gd name="connsiteY2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575" h="933450">
                  <a:moveTo>
                    <a:pt x="790575" y="933450"/>
                  </a:moveTo>
                  <a:lnTo>
                    <a:pt x="447675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70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7104" y="253110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반도체 세상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99199" y="1346170"/>
            <a:ext cx="1544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Computing</a:t>
            </a:r>
            <a:endParaRPr lang="ko-KR" altLang="en-US" sz="2000" b="1" dirty="0">
              <a:solidFill>
                <a:srgbClr val="3366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7588" y="134617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Mobile</a:t>
            </a:r>
            <a:endParaRPr lang="ko-KR" altLang="en-US" sz="2000" b="1" dirty="0">
              <a:solidFill>
                <a:srgbClr val="3366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9536" y="5912280"/>
            <a:ext cx="1617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Automotive</a:t>
            </a:r>
            <a:endParaRPr lang="ko-KR" altLang="en-US" sz="2000" b="1" dirty="0">
              <a:solidFill>
                <a:srgbClr val="3366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5021" y="5912280"/>
            <a:ext cx="1202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Industry</a:t>
            </a:r>
            <a:endParaRPr lang="ko-KR" altLang="en-US" sz="2000" b="1" dirty="0">
              <a:solidFill>
                <a:srgbClr val="3366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8168" y="5912280"/>
            <a:ext cx="2687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33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Consumer Electronic</a:t>
            </a:r>
            <a:endParaRPr lang="ko-KR" altLang="en-US" sz="2000" b="1" dirty="0">
              <a:solidFill>
                <a:srgbClr val="3366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1922235"/>
            <a:ext cx="800502" cy="744572"/>
          </a:xfrm>
          <a:prstGeom prst="roundRect">
            <a:avLst>
              <a:gd name="adj" fmla="val 2323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665" y="1129369"/>
            <a:ext cx="638393" cy="828476"/>
          </a:xfrm>
          <a:prstGeom prst="roundRect">
            <a:avLst>
              <a:gd name="adj" fmla="val 1899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023" y="1564257"/>
            <a:ext cx="913022" cy="728946"/>
          </a:xfrm>
          <a:prstGeom prst="roundRect">
            <a:avLst>
              <a:gd name="adj" fmla="val 1714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062" y="2896758"/>
            <a:ext cx="788553" cy="582153"/>
          </a:xfrm>
          <a:prstGeom prst="roundRect">
            <a:avLst>
              <a:gd name="adj" fmla="val 2061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558" y="2941872"/>
            <a:ext cx="902507" cy="591430"/>
          </a:xfrm>
          <a:prstGeom prst="roundRect">
            <a:avLst>
              <a:gd name="adj" fmla="val 2515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280" y="1858719"/>
            <a:ext cx="753946" cy="592190"/>
          </a:xfrm>
          <a:prstGeom prst="roundRect">
            <a:avLst>
              <a:gd name="adj" fmla="val 1669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466" y="2641496"/>
            <a:ext cx="520976" cy="591158"/>
          </a:xfrm>
          <a:prstGeom prst="roundRect">
            <a:avLst>
              <a:gd name="adj" fmla="val 197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453" y="2671460"/>
            <a:ext cx="472519" cy="613212"/>
          </a:xfrm>
          <a:prstGeom prst="roundRect">
            <a:avLst>
              <a:gd name="adj" fmla="val 168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4921">
            <a:off x="8116897" y="2623521"/>
            <a:ext cx="845220" cy="741639"/>
          </a:xfrm>
          <a:prstGeom prst="roundRect">
            <a:avLst>
              <a:gd name="adj" fmla="val 4216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21430">
            <a:off x="9090181" y="2628075"/>
            <a:ext cx="965172" cy="569687"/>
          </a:xfrm>
          <a:prstGeom prst="roundRect">
            <a:avLst>
              <a:gd name="adj" fmla="val 3819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238" y="1390721"/>
            <a:ext cx="1056622" cy="87817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875" y="2030153"/>
            <a:ext cx="717131" cy="739129"/>
          </a:xfrm>
          <a:prstGeom prst="roundRect">
            <a:avLst>
              <a:gd name="adj" fmla="val 1784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4014917"/>
            <a:ext cx="1002808" cy="659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102" y="4018452"/>
            <a:ext cx="1090771" cy="652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439" y="4817748"/>
            <a:ext cx="708632" cy="531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081" y="4966848"/>
            <a:ext cx="1203197" cy="538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888" y="5388303"/>
            <a:ext cx="809470" cy="699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887" y="4310010"/>
            <a:ext cx="969912" cy="588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46" y="5071983"/>
            <a:ext cx="1103507" cy="772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568" y="5155820"/>
            <a:ext cx="1089574" cy="725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771" y="4264877"/>
            <a:ext cx="1089573" cy="718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2988" y="4073040"/>
            <a:ext cx="694187" cy="1062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662016" y="4056583"/>
            <a:ext cx="40005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5952" y="5189722"/>
            <a:ext cx="322193" cy="5944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966" y="4110571"/>
            <a:ext cx="940076" cy="783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194" y="1273663"/>
            <a:ext cx="806941" cy="1103643"/>
          </a:xfrm>
          <a:prstGeom prst="rect">
            <a:avLst/>
          </a:prstGeom>
        </p:spPr>
      </p:pic>
      <p:sp>
        <p:nvSpPr>
          <p:cNvPr id="49" name="모서리가 둥근 직사각형 48"/>
          <p:cNvSpPr/>
          <p:nvPr/>
        </p:nvSpPr>
        <p:spPr>
          <a:xfrm>
            <a:off x="1775520" y="1044612"/>
            <a:ext cx="3995630" cy="2672421"/>
          </a:xfrm>
          <a:prstGeom prst="roundRect">
            <a:avLst>
              <a:gd name="adj" fmla="val 13211"/>
            </a:avLst>
          </a:prstGeom>
          <a:noFill/>
          <a:ln>
            <a:solidFill>
              <a:schemeClr val="accent3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5971926" y="1044612"/>
            <a:ext cx="4386493" cy="2672421"/>
          </a:xfrm>
          <a:prstGeom prst="roundRect">
            <a:avLst>
              <a:gd name="adj" fmla="val 13211"/>
            </a:avLst>
          </a:prstGeom>
          <a:noFill/>
          <a:ln>
            <a:solidFill>
              <a:schemeClr val="accent3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모서리가 둥근 직사각형 50"/>
          <p:cNvSpPr/>
          <p:nvPr/>
        </p:nvSpPr>
        <p:spPr>
          <a:xfrm>
            <a:off x="1775521" y="3875654"/>
            <a:ext cx="2731167" cy="2433666"/>
          </a:xfrm>
          <a:prstGeom prst="roundRect">
            <a:avLst>
              <a:gd name="adj" fmla="val 13211"/>
            </a:avLst>
          </a:prstGeom>
          <a:noFill/>
          <a:ln>
            <a:solidFill>
              <a:schemeClr val="accent3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4732986" y="3875654"/>
            <a:ext cx="2731167" cy="2433666"/>
          </a:xfrm>
          <a:prstGeom prst="roundRect">
            <a:avLst>
              <a:gd name="adj" fmla="val 13211"/>
            </a:avLst>
          </a:prstGeom>
          <a:noFill/>
          <a:ln>
            <a:solidFill>
              <a:schemeClr val="accent3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모서리가 둥근 직사각형 53"/>
          <p:cNvSpPr/>
          <p:nvPr/>
        </p:nvSpPr>
        <p:spPr>
          <a:xfrm>
            <a:off x="7595076" y="3875654"/>
            <a:ext cx="2731167" cy="2433666"/>
          </a:xfrm>
          <a:prstGeom prst="roundRect">
            <a:avLst>
              <a:gd name="adj" fmla="val 13211"/>
            </a:avLst>
          </a:prstGeom>
          <a:noFill/>
          <a:ln>
            <a:solidFill>
              <a:schemeClr val="accent3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049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518" y="2294217"/>
            <a:ext cx="6620688" cy="33909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543346" y="4983069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51B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74827" y="3943488"/>
            <a:ext cx="611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221B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351523" y="3361017"/>
            <a:ext cx="611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312B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373789" y="6345271"/>
            <a:ext cx="1170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WSTS 2022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4452908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1990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412188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1995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6388339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7329631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8280613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9215208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10186070" y="57768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23834" y="3102921"/>
            <a:ext cx="497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338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DD8AB51-43AE-43D6-BCE3-E29A8C8D284D}"/>
              </a:ext>
            </a:extLst>
          </p:cNvPr>
          <p:cNvGrpSpPr/>
          <p:nvPr/>
        </p:nvGrpSpPr>
        <p:grpSpPr>
          <a:xfrm>
            <a:off x="5169477" y="1910972"/>
            <a:ext cx="5191865" cy="2952774"/>
            <a:chOff x="5169477" y="1910972"/>
            <a:chExt cx="5191865" cy="2952774"/>
          </a:xfrm>
        </p:grpSpPr>
        <p:sp>
          <p:nvSpPr>
            <p:cNvPr id="41" name="TextBox 40"/>
            <p:cNvSpPr txBox="1"/>
            <p:nvPr/>
          </p:nvSpPr>
          <p:spPr>
            <a:xfrm>
              <a:off x="7041686" y="3642624"/>
              <a:ext cx="9601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Internet</a:t>
              </a:r>
              <a:endParaRPr lang="ko-KR" altLang="en-US" sz="1600" b="1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69477" y="4525192"/>
              <a:ext cx="442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PC</a:t>
              </a:r>
              <a:endParaRPr lang="ko-KR" altLang="en-US" sz="1600" b="1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390788" y="3072289"/>
              <a:ext cx="861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C66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Mobile</a:t>
              </a:r>
              <a:endParaRPr lang="ko-KR" altLang="en-US" sz="1600" b="1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364991" y="2559043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412B</a:t>
              </a:r>
              <a:endParaRPr lang="ko-KR" altLang="en-US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034504" y="1910972"/>
              <a:ext cx="13268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en-US" altLang="ko-KR" sz="1600" b="1" baseline="300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th</a:t>
              </a:r>
              <a:r>
                <a:rPr lang="en-US" altLang="ko-KR" sz="1600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Industry</a:t>
              </a:r>
            </a:p>
            <a:p>
              <a:pPr algn="ctr"/>
              <a:r>
                <a:rPr lang="en-US" altLang="ko-KR" sz="1600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Revolution</a:t>
              </a:r>
              <a:endPara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5" name="아래로 구부러진 화살표 54"/>
            <p:cNvSpPr/>
            <p:nvPr/>
          </p:nvSpPr>
          <p:spPr>
            <a:xfrm rot="16351926">
              <a:off x="8955356" y="2768053"/>
              <a:ext cx="553531" cy="340876"/>
            </a:xfrm>
            <a:prstGeom prst="curved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0" y="30073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더욱 발전하는 반도체시장</a:t>
            </a:r>
          </a:p>
        </p:txBody>
      </p:sp>
      <p:sp>
        <p:nvSpPr>
          <p:cNvPr id="57" name="직사각형 56"/>
          <p:cNvSpPr/>
          <p:nvPr/>
        </p:nvSpPr>
        <p:spPr>
          <a:xfrm>
            <a:off x="2832931" y="1917321"/>
            <a:ext cx="5911019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766410" y="1275529"/>
            <a:ext cx="4240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Semiconductor Revenue Forecast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78732" y="2042399"/>
            <a:ext cx="94448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‘16 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‘17</a:t>
            </a:r>
            <a:endParaRPr lang="ko-KR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85818" y="2043579"/>
            <a:ext cx="44294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4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차산업혁명으로의 패러다임 전환</a:t>
            </a:r>
            <a:endParaRPr lang="en-US" altLang="ko-KR" sz="13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데이터센터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스마트폰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사물인터넷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수요 증가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78731" y="2698703"/>
            <a:ext cx="52290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’20~</a:t>
            </a:r>
            <a:endParaRPr lang="ko-KR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800606" y="2689063"/>
            <a:ext cx="30973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5G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시대 이동통신 보급화</a:t>
            </a:r>
            <a:r>
              <a:rPr lang="en-US" altLang="ko-K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거듭된 성장</a:t>
            </a:r>
            <a:endParaRPr lang="en-US" altLang="ko-KR" sz="13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10610850" y="2005965"/>
            <a:ext cx="137160" cy="3624039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10801510" y="1910973"/>
            <a:ext cx="146249" cy="3719032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10199420" y="2474611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434B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534700" y="1621171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574B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656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942177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반도체란 무엇인가</a:t>
            </a:r>
            <a:r>
              <a:rPr lang="en-US" altLang="ko-KR" sz="5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ko-KR" alt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093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3600" y="1602464"/>
            <a:ext cx="5210364" cy="352632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67B204F-900B-4B55-A7EF-109B92BE89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899" y="3259394"/>
            <a:ext cx="4821701" cy="186939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A0F7827-CFAA-4DD0-A9AB-D482E3A672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899" y="1631961"/>
            <a:ext cx="4674217" cy="162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3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93308" y="277201"/>
            <a:ext cx="1962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Biography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35797" y="1052731"/>
            <a:ext cx="1045646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Assistant professor at Chungnam National University (2024.03 - )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Semiconductor Device Integration Laboratory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Senior researcher at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Nanofab Center 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(NNFC) (2018.11 – 2024.02) 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semiconductor devices</a:t>
            </a:r>
            <a:endParaRPr lang="en-US" altLang="ko-K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Heterogeneous 3D integration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* Principal investigator on 4 national research projects</a:t>
            </a:r>
          </a:p>
          <a:p>
            <a:endParaRPr lang="en-US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Senior researcher at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KAIST Institute 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(KIITC) (2017.9 - 2018.10) 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Semiconductor convergence research (system-level) </a:t>
            </a:r>
          </a:p>
          <a:p>
            <a:endParaRPr lang="en-US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Senior engineer at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 Hynix 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(2014.8 – 2017.9)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NAND Flash memory 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Memory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distribution 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</a:p>
          <a:p>
            <a:endParaRPr lang="en-US" altLang="ko-K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Graduate researcher at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KAIST,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Electrical Engineering (2006.3 - 2014.8) 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III-V semiconductor devices 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&amp; their IC utilization (M.S. &amp; </a:t>
            </a:r>
            <a:r>
              <a:rPr lang="en-US" altLang="ko-K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Ph.D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  - Supervisor: Prof. </a:t>
            </a:r>
            <a:r>
              <a:rPr lang="en-US" altLang="ko-K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Kyounghoon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 Yang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C0B9A5-5E03-489C-81F1-C2BC01DC68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5953" y="1809168"/>
            <a:ext cx="1820250" cy="110797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55E36DE-6B0B-4D5C-AE98-51C17FF6227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5954" y="3427240"/>
            <a:ext cx="1820249" cy="123569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605D18D-EDFD-4F4F-8793-BE19D0E57B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750" y="5114846"/>
            <a:ext cx="2003122" cy="92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987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095469" y="1095471"/>
            <a:ext cx="9792455" cy="4796828"/>
            <a:chOff x="1584357" y="1055522"/>
            <a:chExt cx="8887108" cy="4519904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4357" y="1055522"/>
              <a:ext cx="8887108" cy="4519904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35787" y="4309449"/>
              <a:ext cx="923453" cy="6971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9151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B630C86-3D0F-406F-BE77-6FE4E2783F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56"/>
          <a:stretch/>
        </p:blipFill>
        <p:spPr>
          <a:xfrm>
            <a:off x="381829" y="883157"/>
            <a:ext cx="5049152" cy="314739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743555E-809A-487C-AE39-D84431715E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125" y="975522"/>
            <a:ext cx="2563873" cy="287320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A4CF5A61-2542-41E2-94F5-EFE4A31E4C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8515" y="928861"/>
            <a:ext cx="2043962" cy="2958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051CB6-71F8-43F1-84C1-B24AD0050180}"/>
              </a:ext>
            </a:extLst>
          </p:cNvPr>
          <p:cNvSpPr txBox="1"/>
          <p:nvPr/>
        </p:nvSpPr>
        <p:spPr>
          <a:xfrm>
            <a:off x="9773929" y="3888439"/>
            <a:ext cx="1383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머니투데이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7A09E3EF-257F-48DA-A644-417011042FF2}"/>
              </a:ext>
            </a:extLst>
          </p:cNvPr>
          <p:cNvGrpSpPr/>
          <p:nvPr/>
        </p:nvGrpSpPr>
        <p:grpSpPr>
          <a:xfrm>
            <a:off x="6011693" y="4323125"/>
            <a:ext cx="5772688" cy="2119012"/>
            <a:chOff x="5447222" y="4433159"/>
            <a:chExt cx="5622513" cy="2029546"/>
          </a:xfrm>
        </p:grpSpPr>
        <p:sp>
          <p:nvSpPr>
            <p:cNvPr id="9" name="모서리가 둥근 직사각형 41">
              <a:extLst>
                <a:ext uri="{FF2B5EF4-FFF2-40B4-BE49-F238E27FC236}">
                  <a16:creationId xmlns:a16="http://schemas.microsoft.com/office/drawing/2014/main" id="{3C8ACCC3-047D-4CAD-BFDB-534D377A2000}"/>
                </a:ext>
              </a:extLst>
            </p:cNvPr>
            <p:cNvSpPr/>
            <p:nvPr/>
          </p:nvSpPr>
          <p:spPr>
            <a:xfrm>
              <a:off x="5447222" y="4433159"/>
              <a:ext cx="5622513" cy="2029546"/>
            </a:xfrm>
            <a:prstGeom prst="roundRect">
              <a:avLst>
                <a:gd name="adj" fmla="val 4867"/>
              </a:avLst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A1429C00-F168-4C8F-B3CB-427B8EB308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90601" y="5772704"/>
              <a:ext cx="1118885" cy="610301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D2851103-7F5C-49FB-9624-E99FFBC93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5789" y="5750984"/>
              <a:ext cx="1281655" cy="57915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C04891-0D2E-416A-A150-126A5D56A2C7}"/>
                </a:ext>
              </a:extLst>
            </p:cNvPr>
            <p:cNvSpPr txBox="1"/>
            <p:nvPr/>
          </p:nvSpPr>
          <p:spPr>
            <a:xfrm>
              <a:off x="5597257" y="4568160"/>
              <a:ext cx="3649073" cy="35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파운드리서비스 </a:t>
              </a:r>
              <a:r>
                <a:rPr lang="en-US" altLang="ko-KR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b="1" dirty="0" err="1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공공나노팹</a:t>
              </a:r>
              <a:r>
                <a:rPr lang="ko-KR" altLang="en-US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이용</a:t>
              </a:r>
              <a:r>
                <a:rPr lang="en-US" altLang="ko-KR" b="1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41AE2-8F4A-489C-B2FB-269F915B6A50}"/>
                </a:ext>
              </a:extLst>
            </p:cNvPr>
            <p:cNvSpPr txBox="1"/>
            <p:nvPr/>
          </p:nvSpPr>
          <p:spPr>
            <a:xfrm>
              <a:off x="5633926" y="4892737"/>
              <a:ext cx="3986314" cy="324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시스템반도체 지원 기술개발 사업 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(‘19~)</a:t>
              </a:r>
              <a:endPara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77D6CED-26C3-4CE8-80DF-3BF77D2A12D7}"/>
                </a:ext>
              </a:extLst>
            </p:cNvPr>
            <p:cNvSpPr txBox="1"/>
            <p:nvPr/>
          </p:nvSpPr>
          <p:spPr>
            <a:xfrm>
              <a:off x="5694941" y="5190174"/>
              <a:ext cx="4777894" cy="7959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· 19’-23’: 90~180nm CMOS </a:t>
              </a:r>
              <a:r>
                <a: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공공서비스 기술 개발</a:t>
              </a:r>
              <a:endPara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600" b="1" dirty="0">
                  <a:latin typeface="맑은 고딕" panose="020B0503020000020004" pitchFamily="50" charset="-127"/>
                </a:rPr>
                <a:t>· 23’-28’: CMOS 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공공서비스</a:t>
              </a:r>
              <a:endParaRPr lang="en-US" altLang="ko-KR" sz="1600" b="1" dirty="0">
                <a:latin typeface="맑은 고딕" panose="020B0503020000020004" pitchFamily="50" charset="-127"/>
              </a:endParaRPr>
            </a:p>
            <a:p>
              <a:r>
                <a:rPr lang="en-US" altLang="ko-KR" sz="1600" b="1" dirty="0">
                  <a:latin typeface="맑은 고딕" panose="020B0503020000020004" pitchFamily="50" charset="-127"/>
                </a:rPr>
                <a:t>· 24’~   : 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지능형반도체서비스</a:t>
              </a:r>
              <a:endParaRPr lang="en-US" altLang="ko-KR" sz="1600" b="1" dirty="0">
                <a:latin typeface="맑은 고딕" panose="020B0503020000020004" pitchFamily="50" charset="-127"/>
              </a:endParaRPr>
            </a:p>
          </p:txBody>
        </p:sp>
      </p:grpSp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8179BC6A-70C1-4E1D-AB99-8ED859AF2AA8}"/>
              </a:ext>
            </a:extLst>
          </p:cNvPr>
          <p:cNvSpPr/>
          <p:nvPr/>
        </p:nvSpPr>
        <p:spPr>
          <a:xfrm>
            <a:off x="763418" y="5062826"/>
            <a:ext cx="513262" cy="340447"/>
          </a:xfrm>
          <a:prstGeom prst="rightArrow">
            <a:avLst>
              <a:gd name="adj1" fmla="val 39148"/>
              <a:gd name="adj2" fmla="val 5813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C6E5FDF3-64DA-4C52-B8C3-F4F2D06BD92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924" y="4323123"/>
            <a:ext cx="3864607" cy="20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94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02854" y="5893804"/>
            <a:ext cx="2856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출처</a:t>
            </a:r>
            <a:r>
              <a:rPr lang="en-US" altLang="ko-KR" dirty="0"/>
              <a:t>: </a:t>
            </a:r>
            <a:r>
              <a:rPr lang="ko-KR" altLang="en-US" dirty="0"/>
              <a:t>디지털타임즈리서치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410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/>
              <a:t>글로벌 반도체 시장 점유율 </a:t>
            </a:r>
            <a:r>
              <a:rPr lang="en-US" altLang="ko-KR" sz="2800" b="1" dirty="0"/>
              <a:t>(2021</a:t>
            </a:r>
            <a:r>
              <a:rPr lang="ko-KR" altLang="en-US" sz="2800" b="1" dirty="0"/>
              <a:t>년도</a:t>
            </a:r>
            <a:r>
              <a:rPr lang="en-US" altLang="ko-KR" sz="2800" b="1" dirty="0"/>
              <a:t>)</a:t>
            </a:r>
            <a:endParaRPr lang="ko-KR" altLang="en-US" sz="2800" b="1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565E9EB9-1FCC-43B2-9237-0349ED44EA4A}"/>
              </a:ext>
            </a:extLst>
          </p:cNvPr>
          <p:cNvGrpSpPr/>
          <p:nvPr/>
        </p:nvGrpSpPr>
        <p:grpSpPr>
          <a:xfrm>
            <a:off x="1985726" y="1502748"/>
            <a:ext cx="8220547" cy="4264307"/>
            <a:chOff x="1985726" y="1502748"/>
            <a:chExt cx="8220547" cy="4264307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85726" y="1502748"/>
              <a:ext cx="8220547" cy="4264307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9B193EBF-4A23-45F4-AE09-696EF5F5A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6087" y="3741762"/>
              <a:ext cx="733527" cy="6001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9629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29181" y="488890"/>
            <a:ext cx="3280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dirty="0"/>
              <a:t>Silicon (</a:t>
            </a:r>
            <a:r>
              <a:rPr lang="ko-KR" altLang="en-US" sz="2800" b="1" dirty="0"/>
              <a:t>실리콘</a:t>
            </a:r>
            <a:r>
              <a:rPr lang="en-US" altLang="ko-KR" sz="2800" b="1" dirty="0"/>
              <a:t>: Si)</a:t>
            </a:r>
            <a:endParaRPr lang="ko-KR" altLang="en-US" sz="2800" b="1" dirty="0"/>
          </a:p>
        </p:txBody>
      </p:sp>
      <p:grpSp>
        <p:nvGrpSpPr>
          <p:cNvPr id="8" name="그룹 7"/>
          <p:cNvGrpSpPr/>
          <p:nvPr/>
        </p:nvGrpSpPr>
        <p:grpSpPr>
          <a:xfrm>
            <a:off x="235392" y="1356125"/>
            <a:ext cx="11748380" cy="4745066"/>
            <a:chOff x="289711" y="1356125"/>
            <a:chExt cx="11748380" cy="4745066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9711" y="1356125"/>
              <a:ext cx="11748380" cy="4745066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32482" y="2897108"/>
              <a:ext cx="697117" cy="10411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2516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348966" y="2118511"/>
            <a:ext cx="9488032" cy="3204927"/>
            <a:chOff x="1348966" y="2118511"/>
            <a:chExt cx="9488032" cy="3204927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48966" y="2118511"/>
              <a:ext cx="9488032" cy="3204927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15881" y="2190939"/>
              <a:ext cx="579422" cy="642796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213955" y="488890"/>
            <a:ext cx="3310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/>
              <a:t>반도체의 기본 요소</a:t>
            </a:r>
          </a:p>
        </p:txBody>
      </p:sp>
    </p:spTree>
    <p:extLst>
      <p:ext uri="{BB962C8B-B14F-4D97-AF65-F5344CB8AC3E}">
        <p14:creationId xmlns:p14="http://schemas.microsoft.com/office/powerpoint/2010/main" val="1446611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5CDFCE-F555-4658-9FEF-755C31F6DA00}"/>
              </a:ext>
            </a:extLst>
          </p:cNvPr>
          <p:cNvSpPr txBox="1"/>
          <p:nvPr/>
        </p:nvSpPr>
        <p:spPr>
          <a:xfrm>
            <a:off x="4815883" y="488890"/>
            <a:ext cx="2106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/>
              <a:t>반도체 소자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20CB578-ECED-4831-B772-AAE4B5E93659}"/>
              </a:ext>
            </a:extLst>
          </p:cNvPr>
          <p:cNvSpPr/>
          <p:nvPr/>
        </p:nvSpPr>
        <p:spPr>
          <a:xfrm>
            <a:off x="427540" y="1369352"/>
            <a:ext cx="2754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/>
              <a:t>트랜지스터 </a:t>
            </a:r>
            <a:r>
              <a:rPr lang="en-US" altLang="ko-KR" sz="2000" b="1" dirty="0"/>
              <a:t>(MOSFET)</a:t>
            </a:r>
            <a:endParaRPr lang="ko-KR" altLang="en-US" sz="2000" b="1" dirty="0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8F03E36-B0AF-48C1-88E5-6BBF09CB300B}"/>
              </a:ext>
            </a:extLst>
          </p:cNvPr>
          <p:cNvSpPr/>
          <p:nvPr/>
        </p:nvSpPr>
        <p:spPr>
          <a:xfrm>
            <a:off x="1812696" y="4437732"/>
            <a:ext cx="3308732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altLang="ko-KR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반도체</a:t>
            </a:r>
            <a:r>
              <a:rPr lang="en-US" altLang="ko-KR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(Silicon)</a:t>
            </a:r>
            <a:endParaRPr lang="ko-KR" altLang="en-US" sz="16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140490AB-562A-487D-847D-C1B47018F419}"/>
              </a:ext>
            </a:extLst>
          </p:cNvPr>
          <p:cNvSpPr/>
          <p:nvPr/>
        </p:nvSpPr>
        <p:spPr>
          <a:xfrm>
            <a:off x="2595986" y="4114848"/>
            <a:ext cx="1742253" cy="3273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절연체</a:t>
            </a:r>
            <a:r>
              <a:rPr lang="en-US" altLang="ko-KR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(SiO</a:t>
            </a:r>
            <a:r>
              <a:rPr lang="en-US" altLang="ko-KR" sz="1600" b="1" baseline="-25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98688D70-111F-4620-BC05-89705974748A}"/>
              </a:ext>
            </a:extLst>
          </p:cNvPr>
          <p:cNvSpPr/>
          <p:nvPr/>
        </p:nvSpPr>
        <p:spPr>
          <a:xfrm>
            <a:off x="2595986" y="3789661"/>
            <a:ext cx="1742253" cy="32739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금속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(Metal)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6BD59B-03E6-40D4-BB0E-F444724C50FF}"/>
              </a:ext>
            </a:extLst>
          </p:cNvPr>
          <p:cNvSpPr/>
          <p:nvPr/>
        </p:nvSpPr>
        <p:spPr>
          <a:xfrm>
            <a:off x="1824102" y="4450148"/>
            <a:ext cx="762790" cy="350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DE881D1D-5E76-42EA-84C9-A2D723BAFB10}"/>
              </a:ext>
            </a:extLst>
          </p:cNvPr>
          <p:cNvSpPr/>
          <p:nvPr/>
        </p:nvSpPr>
        <p:spPr>
          <a:xfrm>
            <a:off x="4338240" y="4450148"/>
            <a:ext cx="786825" cy="350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F65DD939-CCE8-41A7-A43F-69F28E9D078D}"/>
              </a:ext>
            </a:extLst>
          </p:cNvPr>
          <p:cNvGrpSpPr/>
          <p:nvPr/>
        </p:nvGrpSpPr>
        <p:grpSpPr>
          <a:xfrm>
            <a:off x="1859302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35D48BF2-1C97-4044-A23D-FD3279FE978A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AD19CBBE-0490-4D31-9A73-D67DB24F5613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E407F6B8-EDDF-405D-9B0D-8DAC29ABCEFE}"/>
              </a:ext>
            </a:extLst>
          </p:cNvPr>
          <p:cNvGrpSpPr/>
          <p:nvPr/>
        </p:nvGrpSpPr>
        <p:grpSpPr>
          <a:xfrm>
            <a:off x="2035799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D8A938CA-5A63-4B3B-837F-E723C3EB1112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B475CA16-A54A-4AF9-9A30-89BE3F4ECE33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89F1BC76-6094-47CD-91DB-6D39F4C886B8}"/>
              </a:ext>
            </a:extLst>
          </p:cNvPr>
          <p:cNvGrpSpPr/>
          <p:nvPr/>
        </p:nvGrpSpPr>
        <p:grpSpPr>
          <a:xfrm>
            <a:off x="2205497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F5266626-5093-46BE-8B04-6C12089BC73D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920C95E1-40A2-4487-A4F1-337B581EA9BC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82D7FBDE-1A15-4514-B9F6-30C597995CE6}"/>
              </a:ext>
            </a:extLst>
          </p:cNvPr>
          <p:cNvGrpSpPr/>
          <p:nvPr/>
        </p:nvGrpSpPr>
        <p:grpSpPr>
          <a:xfrm>
            <a:off x="2376621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43D12AE7-D4BB-445F-906A-B05AD92A6B94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1E96D17C-56D1-4D6F-813B-C1C897896ABF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774A4F0D-9F05-4E7E-A79F-545E37E75134}"/>
              </a:ext>
            </a:extLst>
          </p:cNvPr>
          <p:cNvGrpSpPr/>
          <p:nvPr/>
        </p:nvGrpSpPr>
        <p:grpSpPr>
          <a:xfrm>
            <a:off x="4401955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DAE1D04E-D8D2-44CB-85A6-4239E34AAE8A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31CD0006-A2AE-4836-A401-286E7EA63E45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1776D484-CABA-451C-B164-234CCEA7BAFF}"/>
              </a:ext>
            </a:extLst>
          </p:cNvPr>
          <p:cNvGrpSpPr/>
          <p:nvPr/>
        </p:nvGrpSpPr>
        <p:grpSpPr>
          <a:xfrm>
            <a:off x="4578452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64C282EE-40BE-4ACB-8595-606ECB320FBB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D0BCB8F3-1EB5-4037-8926-22E45E03F8F2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A184C75E-542D-4754-BE57-EB81DA51F60B}"/>
              </a:ext>
            </a:extLst>
          </p:cNvPr>
          <p:cNvGrpSpPr/>
          <p:nvPr/>
        </p:nvGrpSpPr>
        <p:grpSpPr>
          <a:xfrm>
            <a:off x="4748150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40C07AB1-BE3F-4D4F-8158-899AEB7D67AD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C78C9436-5FD3-4CE5-A90C-4F729952B483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F25C3A68-C649-469F-909A-00C2FDD25DF3}"/>
              </a:ext>
            </a:extLst>
          </p:cNvPr>
          <p:cNvGrpSpPr/>
          <p:nvPr/>
        </p:nvGrpSpPr>
        <p:grpSpPr>
          <a:xfrm>
            <a:off x="4919274" y="4474228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61" name="타원 60">
              <a:extLst>
                <a:ext uri="{FF2B5EF4-FFF2-40B4-BE49-F238E27FC236}">
                  <a16:creationId xmlns:a16="http://schemas.microsoft.com/office/drawing/2014/main" id="{5E0810A5-B52A-4A52-98F9-495A3BF1B7B3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FABA451A-F480-41FF-8C00-F40671886DA4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619C785-BD7D-48D6-A6F2-5843B2E9F56B}"/>
              </a:ext>
            </a:extLst>
          </p:cNvPr>
          <p:cNvSpPr txBox="1"/>
          <p:nvPr/>
        </p:nvSpPr>
        <p:spPr>
          <a:xfrm>
            <a:off x="3166676" y="3141588"/>
            <a:ext cx="634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Gate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B4D3BC0-B912-42C3-857F-D1D82EC54015}"/>
              </a:ext>
            </a:extLst>
          </p:cNvPr>
          <p:cNvSpPr txBox="1"/>
          <p:nvPr/>
        </p:nvSpPr>
        <p:spPr>
          <a:xfrm>
            <a:off x="1704193" y="3789892"/>
            <a:ext cx="842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Source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5" name="직선 연결선 64">
            <a:extLst>
              <a:ext uri="{FF2B5EF4-FFF2-40B4-BE49-F238E27FC236}">
                <a16:creationId xmlns:a16="http://schemas.microsoft.com/office/drawing/2014/main" id="{891716A8-1875-4B8E-92BF-16ACCD8A5507}"/>
              </a:ext>
            </a:extLst>
          </p:cNvPr>
          <p:cNvCxnSpPr/>
          <p:nvPr/>
        </p:nvCxnSpPr>
        <p:spPr>
          <a:xfrm flipH="1" flipV="1">
            <a:off x="4722452" y="4178275"/>
            <a:ext cx="0" cy="25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>
            <a:extLst>
              <a:ext uri="{FF2B5EF4-FFF2-40B4-BE49-F238E27FC236}">
                <a16:creationId xmlns:a16="http://schemas.microsoft.com/office/drawing/2014/main" id="{1C167427-72D1-4C22-B043-2569C38661F5}"/>
              </a:ext>
            </a:extLst>
          </p:cNvPr>
          <p:cNvCxnSpPr/>
          <p:nvPr/>
        </p:nvCxnSpPr>
        <p:spPr>
          <a:xfrm flipH="1" flipV="1">
            <a:off x="2201960" y="4178275"/>
            <a:ext cx="0" cy="25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>
            <a:extLst>
              <a:ext uri="{FF2B5EF4-FFF2-40B4-BE49-F238E27FC236}">
                <a16:creationId xmlns:a16="http://schemas.microsoft.com/office/drawing/2014/main" id="{7D0F52C6-CFA9-4612-AFF5-AE6B62D9C10B}"/>
              </a:ext>
            </a:extLst>
          </p:cNvPr>
          <p:cNvCxnSpPr/>
          <p:nvPr/>
        </p:nvCxnSpPr>
        <p:spPr>
          <a:xfrm flipH="1" flipV="1">
            <a:off x="3468346" y="3537660"/>
            <a:ext cx="0" cy="25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타원 67">
            <a:extLst>
              <a:ext uri="{FF2B5EF4-FFF2-40B4-BE49-F238E27FC236}">
                <a16:creationId xmlns:a16="http://schemas.microsoft.com/office/drawing/2014/main" id="{D4635BDC-FDD4-4210-B3DF-F4B1C34B7AF8}"/>
              </a:ext>
            </a:extLst>
          </p:cNvPr>
          <p:cNvSpPr/>
          <p:nvPr/>
        </p:nvSpPr>
        <p:spPr>
          <a:xfrm>
            <a:off x="2165960" y="412672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3343F4EC-BD5F-4BCE-82E0-8FF03EE5A866}"/>
              </a:ext>
            </a:extLst>
          </p:cNvPr>
          <p:cNvSpPr/>
          <p:nvPr/>
        </p:nvSpPr>
        <p:spPr>
          <a:xfrm>
            <a:off x="3432346" y="3471874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5BF6B7AB-EE1F-4DFA-9C11-7CBDCB9C50F6}"/>
              </a:ext>
            </a:extLst>
          </p:cNvPr>
          <p:cNvSpPr/>
          <p:nvPr/>
        </p:nvSpPr>
        <p:spPr>
          <a:xfrm>
            <a:off x="4680809" y="4114847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7BD3820-8AEE-4481-B6BA-9A5460E857D5}"/>
              </a:ext>
            </a:extLst>
          </p:cNvPr>
          <p:cNvSpPr txBox="1"/>
          <p:nvPr/>
        </p:nvSpPr>
        <p:spPr>
          <a:xfrm>
            <a:off x="4396920" y="3789892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Drain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ECF93050-1936-4B38-9942-099DEBAC7573}"/>
              </a:ext>
            </a:extLst>
          </p:cNvPr>
          <p:cNvGrpSpPr/>
          <p:nvPr/>
        </p:nvGrpSpPr>
        <p:grpSpPr>
          <a:xfrm>
            <a:off x="2615541" y="4474228"/>
            <a:ext cx="1696006" cy="144000"/>
            <a:chOff x="3718661" y="5337704"/>
            <a:chExt cx="1696006" cy="144000"/>
          </a:xfrm>
          <a:solidFill>
            <a:srgbClr val="CC00CC"/>
          </a:solidFill>
        </p:grpSpPr>
        <p:grpSp>
          <p:nvGrpSpPr>
            <p:cNvPr id="73" name="그룹 72">
              <a:extLst>
                <a:ext uri="{FF2B5EF4-FFF2-40B4-BE49-F238E27FC236}">
                  <a16:creationId xmlns:a16="http://schemas.microsoft.com/office/drawing/2014/main" id="{C78BA5EB-F7AD-41F7-B9F5-940B5C5634D1}"/>
                </a:ext>
              </a:extLst>
            </p:cNvPr>
            <p:cNvGrpSpPr/>
            <p:nvPr/>
          </p:nvGrpSpPr>
          <p:grpSpPr>
            <a:xfrm>
              <a:off x="3718661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101" name="타원 100">
                <a:extLst>
                  <a:ext uri="{FF2B5EF4-FFF2-40B4-BE49-F238E27FC236}">
                    <a16:creationId xmlns:a16="http://schemas.microsoft.com/office/drawing/2014/main" id="{0D6AB088-8072-4384-8AA4-C85B23309C28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2" name="직선 연결선 101">
                <a:extLst>
                  <a:ext uri="{FF2B5EF4-FFF2-40B4-BE49-F238E27FC236}">
                    <a16:creationId xmlns:a16="http://schemas.microsoft.com/office/drawing/2014/main" id="{E756E15A-1BDB-40A1-9E59-74F0C13B1F60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BC7ED86A-9A56-4B3D-A12A-4721028D8366}"/>
                </a:ext>
              </a:extLst>
            </p:cNvPr>
            <p:cNvGrpSpPr/>
            <p:nvPr/>
          </p:nvGrpSpPr>
          <p:grpSpPr>
            <a:xfrm>
              <a:off x="3895158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99" name="타원 98">
                <a:extLst>
                  <a:ext uri="{FF2B5EF4-FFF2-40B4-BE49-F238E27FC236}">
                    <a16:creationId xmlns:a16="http://schemas.microsoft.com/office/drawing/2014/main" id="{6D78C994-1901-49A7-95B1-4AD8ACA7E3EA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0" name="직선 연결선 99">
                <a:extLst>
                  <a:ext uri="{FF2B5EF4-FFF2-40B4-BE49-F238E27FC236}">
                    <a16:creationId xmlns:a16="http://schemas.microsoft.com/office/drawing/2014/main" id="{B5282938-544D-47AA-AC76-EAD1104C6605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930B0211-C7CF-4429-9D78-EF2A83B8FA4D}"/>
                </a:ext>
              </a:extLst>
            </p:cNvPr>
            <p:cNvGrpSpPr/>
            <p:nvPr/>
          </p:nvGrpSpPr>
          <p:grpSpPr>
            <a:xfrm>
              <a:off x="4064856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97" name="타원 96">
                <a:extLst>
                  <a:ext uri="{FF2B5EF4-FFF2-40B4-BE49-F238E27FC236}">
                    <a16:creationId xmlns:a16="http://schemas.microsoft.com/office/drawing/2014/main" id="{273EB90C-7A6B-441F-9C60-862F3AEEDC48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8" name="직선 연결선 97">
                <a:extLst>
                  <a:ext uri="{FF2B5EF4-FFF2-40B4-BE49-F238E27FC236}">
                    <a16:creationId xmlns:a16="http://schemas.microsoft.com/office/drawing/2014/main" id="{19169169-9509-4AA2-9F33-F67BBC1F87EE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그룹 75">
              <a:extLst>
                <a:ext uri="{FF2B5EF4-FFF2-40B4-BE49-F238E27FC236}">
                  <a16:creationId xmlns:a16="http://schemas.microsoft.com/office/drawing/2014/main" id="{78396CA5-469C-4424-A71B-32AAD551CE79}"/>
                </a:ext>
              </a:extLst>
            </p:cNvPr>
            <p:cNvGrpSpPr/>
            <p:nvPr/>
          </p:nvGrpSpPr>
          <p:grpSpPr>
            <a:xfrm>
              <a:off x="4235980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95" name="타원 94">
                <a:extLst>
                  <a:ext uri="{FF2B5EF4-FFF2-40B4-BE49-F238E27FC236}">
                    <a16:creationId xmlns:a16="http://schemas.microsoft.com/office/drawing/2014/main" id="{32E5C398-CFC4-474C-80FF-736118E80E1F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6" name="직선 연결선 95">
                <a:extLst>
                  <a:ext uri="{FF2B5EF4-FFF2-40B4-BE49-F238E27FC236}">
                    <a16:creationId xmlns:a16="http://schemas.microsoft.com/office/drawing/2014/main" id="{07A7B3FC-E1D0-467B-9499-EA03CEBCBC4E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그룹 76">
              <a:extLst>
                <a:ext uri="{FF2B5EF4-FFF2-40B4-BE49-F238E27FC236}">
                  <a16:creationId xmlns:a16="http://schemas.microsoft.com/office/drawing/2014/main" id="{F68FF920-31A9-4BA8-BD60-6E701CD9A995}"/>
                </a:ext>
              </a:extLst>
            </p:cNvPr>
            <p:cNvGrpSpPr/>
            <p:nvPr/>
          </p:nvGrpSpPr>
          <p:grpSpPr>
            <a:xfrm>
              <a:off x="4753348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93" name="타원 92">
                <a:extLst>
                  <a:ext uri="{FF2B5EF4-FFF2-40B4-BE49-F238E27FC236}">
                    <a16:creationId xmlns:a16="http://schemas.microsoft.com/office/drawing/2014/main" id="{36EF5AE1-7F70-483B-A7AF-DEADA5676E4E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4" name="직선 연결선 93">
                <a:extLst>
                  <a:ext uri="{FF2B5EF4-FFF2-40B4-BE49-F238E27FC236}">
                    <a16:creationId xmlns:a16="http://schemas.microsoft.com/office/drawing/2014/main" id="{5994E3C4-5418-4B29-A59D-1EFBC6E58135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AAD57B49-E9EB-4542-8C8C-509A753F02FD}"/>
                </a:ext>
              </a:extLst>
            </p:cNvPr>
            <p:cNvGrpSpPr/>
            <p:nvPr/>
          </p:nvGrpSpPr>
          <p:grpSpPr>
            <a:xfrm>
              <a:off x="4929845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91" name="타원 90">
                <a:extLst>
                  <a:ext uri="{FF2B5EF4-FFF2-40B4-BE49-F238E27FC236}">
                    <a16:creationId xmlns:a16="http://schemas.microsoft.com/office/drawing/2014/main" id="{7A4171B7-BFB1-4753-88CD-234EEFACA17D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2" name="직선 연결선 91">
                <a:extLst>
                  <a:ext uri="{FF2B5EF4-FFF2-40B4-BE49-F238E27FC236}">
                    <a16:creationId xmlns:a16="http://schemas.microsoft.com/office/drawing/2014/main" id="{E6FD76DF-E79D-43EE-AFAB-A5CAF5CEA54B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그룹 78">
              <a:extLst>
                <a:ext uri="{FF2B5EF4-FFF2-40B4-BE49-F238E27FC236}">
                  <a16:creationId xmlns:a16="http://schemas.microsoft.com/office/drawing/2014/main" id="{ACDE1BBC-2639-4F50-BDC0-7C260965D759}"/>
                </a:ext>
              </a:extLst>
            </p:cNvPr>
            <p:cNvGrpSpPr/>
            <p:nvPr/>
          </p:nvGrpSpPr>
          <p:grpSpPr>
            <a:xfrm>
              <a:off x="5099543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89" name="타원 88">
                <a:extLst>
                  <a:ext uri="{FF2B5EF4-FFF2-40B4-BE49-F238E27FC236}">
                    <a16:creationId xmlns:a16="http://schemas.microsoft.com/office/drawing/2014/main" id="{E46D877F-1774-42DF-A93E-4A11B5316359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0" name="직선 연결선 89">
                <a:extLst>
                  <a:ext uri="{FF2B5EF4-FFF2-40B4-BE49-F238E27FC236}">
                    <a16:creationId xmlns:a16="http://schemas.microsoft.com/office/drawing/2014/main" id="{F1B58E49-590E-411A-A313-0DA2943F2E55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그룹 79">
              <a:extLst>
                <a:ext uri="{FF2B5EF4-FFF2-40B4-BE49-F238E27FC236}">
                  <a16:creationId xmlns:a16="http://schemas.microsoft.com/office/drawing/2014/main" id="{0B9EBC8B-A2BF-43D3-AEF0-908C9216C717}"/>
                </a:ext>
              </a:extLst>
            </p:cNvPr>
            <p:cNvGrpSpPr/>
            <p:nvPr/>
          </p:nvGrpSpPr>
          <p:grpSpPr>
            <a:xfrm>
              <a:off x="5270667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87" name="타원 86">
                <a:extLst>
                  <a:ext uri="{FF2B5EF4-FFF2-40B4-BE49-F238E27FC236}">
                    <a16:creationId xmlns:a16="http://schemas.microsoft.com/office/drawing/2014/main" id="{D3081D70-A214-443E-A819-767F7ABED802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88" name="직선 연결선 87">
                <a:extLst>
                  <a:ext uri="{FF2B5EF4-FFF2-40B4-BE49-F238E27FC236}">
                    <a16:creationId xmlns:a16="http://schemas.microsoft.com/office/drawing/2014/main" id="{5C70EA53-22B9-47A5-AB9E-41EF6778F16A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97C08318-3A4B-4B5A-85DC-7984A03157FB}"/>
                </a:ext>
              </a:extLst>
            </p:cNvPr>
            <p:cNvGrpSpPr/>
            <p:nvPr/>
          </p:nvGrpSpPr>
          <p:grpSpPr>
            <a:xfrm>
              <a:off x="4411521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85" name="타원 84">
                <a:extLst>
                  <a:ext uri="{FF2B5EF4-FFF2-40B4-BE49-F238E27FC236}">
                    <a16:creationId xmlns:a16="http://schemas.microsoft.com/office/drawing/2014/main" id="{296CB759-F15A-47F9-A725-C0E8C8E3D429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86" name="직선 연결선 85">
                <a:extLst>
                  <a:ext uri="{FF2B5EF4-FFF2-40B4-BE49-F238E27FC236}">
                    <a16:creationId xmlns:a16="http://schemas.microsoft.com/office/drawing/2014/main" id="{87E049D7-4EC8-4959-BDB8-55E37854C23B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그룹 81">
              <a:extLst>
                <a:ext uri="{FF2B5EF4-FFF2-40B4-BE49-F238E27FC236}">
                  <a16:creationId xmlns:a16="http://schemas.microsoft.com/office/drawing/2014/main" id="{3291CCA7-D5FA-439D-8E31-42A7D523176E}"/>
                </a:ext>
              </a:extLst>
            </p:cNvPr>
            <p:cNvGrpSpPr/>
            <p:nvPr/>
          </p:nvGrpSpPr>
          <p:grpSpPr>
            <a:xfrm>
              <a:off x="4581225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83" name="타원 82">
                <a:extLst>
                  <a:ext uri="{FF2B5EF4-FFF2-40B4-BE49-F238E27FC236}">
                    <a16:creationId xmlns:a16="http://schemas.microsoft.com/office/drawing/2014/main" id="{0A0E3494-C502-4F9B-AFBF-04A63EB5F85D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84" name="직선 연결선 83">
                <a:extLst>
                  <a:ext uri="{FF2B5EF4-FFF2-40B4-BE49-F238E27FC236}">
                    <a16:creationId xmlns:a16="http://schemas.microsoft.com/office/drawing/2014/main" id="{9E24F6F1-9AB9-479D-B7DB-FD12EF462A7B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87B5C44D-204D-4821-B5E1-E21A779CED31}"/>
              </a:ext>
            </a:extLst>
          </p:cNvPr>
          <p:cNvSpPr txBox="1"/>
          <p:nvPr/>
        </p:nvSpPr>
        <p:spPr>
          <a:xfrm>
            <a:off x="3233806" y="2840618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sz="28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0210B9A-5B65-42C0-877D-B3266F77D514}"/>
              </a:ext>
            </a:extLst>
          </p:cNvPr>
          <p:cNvSpPr txBox="1"/>
          <p:nvPr/>
        </p:nvSpPr>
        <p:spPr>
          <a:xfrm>
            <a:off x="4496042" y="3452961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sz="28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36E2AACB-33FB-4734-9D32-C7DBB0AED85E}"/>
              </a:ext>
            </a:extLst>
          </p:cNvPr>
          <p:cNvCxnSpPr/>
          <p:nvPr/>
        </p:nvCxnSpPr>
        <p:spPr>
          <a:xfrm>
            <a:off x="2722189" y="4710906"/>
            <a:ext cx="144646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15362785-B1D9-4A3C-93F4-1F9E44428D21}"/>
              </a:ext>
            </a:extLst>
          </p:cNvPr>
          <p:cNvGrpSpPr/>
          <p:nvPr/>
        </p:nvGrpSpPr>
        <p:grpSpPr>
          <a:xfrm>
            <a:off x="6308662" y="2757230"/>
            <a:ext cx="2727091" cy="2688614"/>
            <a:chOff x="4328971" y="3548144"/>
            <a:chExt cx="3483389" cy="3193224"/>
          </a:xfrm>
        </p:grpSpPr>
        <p:sp>
          <p:nvSpPr>
            <p:cNvPr id="107" name="등호 164">
              <a:extLst>
                <a:ext uri="{FF2B5EF4-FFF2-40B4-BE49-F238E27FC236}">
                  <a16:creationId xmlns:a16="http://schemas.microsoft.com/office/drawing/2014/main" id="{FB41898C-12DC-4343-8485-A3EF008FEE69}"/>
                </a:ext>
              </a:extLst>
            </p:cNvPr>
            <p:cNvSpPr/>
            <p:nvPr/>
          </p:nvSpPr>
          <p:spPr>
            <a:xfrm>
              <a:off x="4328971" y="4976736"/>
              <a:ext cx="572612" cy="435222"/>
            </a:xfrm>
            <a:prstGeom prst="mathEqual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08" name="그룹 107">
              <a:extLst>
                <a:ext uri="{FF2B5EF4-FFF2-40B4-BE49-F238E27FC236}">
                  <a16:creationId xmlns:a16="http://schemas.microsoft.com/office/drawing/2014/main" id="{869E19BF-3A97-486D-973A-205A159C2902}"/>
                </a:ext>
              </a:extLst>
            </p:cNvPr>
            <p:cNvGrpSpPr/>
            <p:nvPr/>
          </p:nvGrpSpPr>
          <p:grpSpPr>
            <a:xfrm>
              <a:off x="5064793" y="3548144"/>
              <a:ext cx="2747567" cy="3193224"/>
              <a:chOff x="5064793" y="3548144"/>
              <a:chExt cx="2747567" cy="3193224"/>
            </a:xfrm>
          </p:grpSpPr>
          <p:pic>
            <p:nvPicPr>
              <p:cNvPr id="109" name="그림 108">
                <a:extLst>
                  <a:ext uri="{FF2B5EF4-FFF2-40B4-BE49-F238E27FC236}">
                    <a16:creationId xmlns:a16="http://schemas.microsoft.com/office/drawing/2014/main" id="{04263523-B3E7-4699-945B-FC3DC658E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74060" y="3931493"/>
                <a:ext cx="1638300" cy="2809875"/>
              </a:xfrm>
              <a:prstGeom prst="rect">
                <a:avLst/>
              </a:prstGeom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C1C8F799-072D-4241-A042-CEA6E8697C27}"/>
                  </a:ext>
                </a:extLst>
              </p:cNvPr>
              <p:cNvSpPr txBox="1"/>
              <p:nvPr/>
            </p:nvSpPr>
            <p:spPr>
              <a:xfrm>
                <a:off x="6740627" y="3548144"/>
                <a:ext cx="810098" cy="402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Gate</a:t>
                </a:r>
                <a:endPara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96F31A79-C32B-49D3-9F0C-3A116767A90F}"/>
                  </a:ext>
                </a:extLst>
              </p:cNvPr>
              <p:cNvSpPr txBox="1"/>
              <p:nvPr/>
            </p:nvSpPr>
            <p:spPr>
              <a:xfrm>
                <a:off x="5064793" y="4283804"/>
                <a:ext cx="1076117" cy="402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Source</a:t>
                </a:r>
                <a:endPara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BAA8FB4-77F8-4D6E-8548-71F7ADEC5D64}"/>
                  </a:ext>
                </a:extLst>
              </p:cNvPr>
              <p:cNvSpPr txBox="1"/>
              <p:nvPr/>
            </p:nvSpPr>
            <p:spPr>
              <a:xfrm>
                <a:off x="6260506" y="6057186"/>
                <a:ext cx="907479" cy="402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Drain</a:t>
                </a:r>
                <a:endPara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113" name="그룹 112">
            <a:extLst>
              <a:ext uri="{FF2B5EF4-FFF2-40B4-BE49-F238E27FC236}">
                <a16:creationId xmlns:a16="http://schemas.microsoft.com/office/drawing/2014/main" id="{6FED1CB9-9011-4B21-97AA-259014FCEDFF}"/>
              </a:ext>
            </a:extLst>
          </p:cNvPr>
          <p:cNvGrpSpPr/>
          <p:nvPr/>
        </p:nvGrpSpPr>
        <p:grpSpPr>
          <a:xfrm>
            <a:off x="9919473" y="4148476"/>
            <a:ext cx="865943" cy="968475"/>
            <a:chOff x="8015317" y="4883209"/>
            <a:chExt cx="865943" cy="968475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0936ED9-D2AB-43BB-8180-8A036D252C0E}"/>
                </a:ext>
              </a:extLst>
            </p:cNvPr>
            <p:cNvSpPr txBox="1"/>
            <p:nvPr/>
          </p:nvSpPr>
          <p:spPr>
            <a:xfrm>
              <a:off x="8015317" y="4883209"/>
              <a:ext cx="8659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i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스위치</a:t>
              </a:r>
              <a:r>
                <a:rPr lang="en-US" altLang="ko-KR" sz="1600" b="1" i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!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1648549-9C8C-4E21-8B12-179C8C289F64}"/>
                </a:ext>
              </a:extLst>
            </p:cNvPr>
            <p:cNvSpPr txBox="1"/>
            <p:nvPr/>
          </p:nvSpPr>
          <p:spPr>
            <a:xfrm>
              <a:off x="8122190" y="5513130"/>
              <a:ext cx="6607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i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증폭</a:t>
              </a:r>
              <a:r>
                <a:rPr lang="en-US" altLang="ko-KR" sz="1600" b="1" i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!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076649A-9004-4C4B-BE34-2AB36E84606F}"/>
                </a:ext>
              </a:extLst>
            </p:cNvPr>
            <p:cNvSpPr txBox="1"/>
            <p:nvPr/>
          </p:nvSpPr>
          <p:spPr>
            <a:xfrm>
              <a:off x="8267500" y="5181498"/>
              <a:ext cx="360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i="1" dirty="0">
                  <a:solidFill>
                    <a:srgbClr val="3366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&amp;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10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D3B640C1-4996-43AB-A9CE-79A097E800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578" y="1117600"/>
            <a:ext cx="8063036" cy="559541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312D1F1D-406C-460D-AC31-BD0BA4C09E98}"/>
              </a:ext>
            </a:extLst>
          </p:cNvPr>
          <p:cNvSpPr/>
          <p:nvPr/>
        </p:nvSpPr>
        <p:spPr>
          <a:xfrm>
            <a:off x="2339340" y="3390900"/>
            <a:ext cx="3200400" cy="1036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03A4F5-ED48-4968-A29E-F4B1071B8D6D}"/>
              </a:ext>
            </a:extLst>
          </p:cNvPr>
          <p:cNvSpPr txBox="1"/>
          <p:nvPr/>
        </p:nvSpPr>
        <p:spPr>
          <a:xfrm>
            <a:off x="3996752" y="488890"/>
            <a:ext cx="3744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/>
              <a:t>반도체 회로 </a:t>
            </a:r>
            <a:r>
              <a:rPr lang="en-US" altLang="ko-KR" sz="2800" b="1" dirty="0"/>
              <a:t>&amp; </a:t>
            </a:r>
            <a:r>
              <a:rPr lang="ko-KR" altLang="en-US" sz="2800" b="1" dirty="0"/>
              <a:t>시스템</a:t>
            </a:r>
          </a:p>
        </p:txBody>
      </p:sp>
      <p:pic>
        <p:nvPicPr>
          <p:cNvPr id="83" name="그림 82">
            <a:extLst>
              <a:ext uri="{FF2B5EF4-FFF2-40B4-BE49-F238E27FC236}">
                <a16:creationId xmlns:a16="http://schemas.microsoft.com/office/drawing/2014/main" id="{32612979-1724-4CB4-B4D5-FC0CDCE209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04" b="9663"/>
          <a:stretch/>
        </p:blipFill>
        <p:spPr>
          <a:xfrm>
            <a:off x="2806700" y="3451228"/>
            <a:ext cx="2283342" cy="94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55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8889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/>
              <a:t>반도체  </a:t>
            </a:r>
            <a:r>
              <a:rPr lang="en-US" altLang="ko-KR" sz="2800" b="1" dirty="0"/>
              <a:t>8</a:t>
            </a:r>
            <a:r>
              <a:rPr lang="ko-KR" altLang="en-US" sz="2800" b="1" dirty="0"/>
              <a:t>대 공정</a:t>
            </a: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9A93ADC6-2969-4516-8258-5059CF3F6553}"/>
              </a:ext>
            </a:extLst>
          </p:cNvPr>
          <p:cNvGrpSpPr/>
          <p:nvPr/>
        </p:nvGrpSpPr>
        <p:grpSpPr>
          <a:xfrm>
            <a:off x="0" y="1425796"/>
            <a:ext cx="12192000" cy="4878680"/>
            <a:chOff x="0" y="1425796"/>
            <a:chExt cx="12192000" cy="4878680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25796"/>
              <a:ext cx="12192000" cy="4878680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67042" y="3535689"/>
              <a:ext cx="1122630" cy="814812"/>
            </a:xfrm>
            <a:prstGeom prst="rect">
              <a:avLst/>
            </a:prstGeom>
          </p:spPr>
        </p:pic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75F8EDFF-2D52-4A38-B414-81B98C355B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0" y="313706"/>
            <a:ext cx="2044700" cy="83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567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30758" y="488890"/>
            <a:ext cx="5876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/>
              <a:t>실리콘 도핑  </a:t>
            </a:r>
            <a:r>
              <a:rPr lang="en-US" altLang="ko-KR" sz="2800" b="1" dirty="0"/>
              <a:t>–  N type  &amp;  P type</a:t>
            </a:r>
            <a:endParaRPr lang="ko-KR" altLang="en-US" sz="2800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108642" y="1484768"/>
            <a:ext cx="11944350" cy="3990975"/>
            <a:chOff x="108642" y="1484768"/>
            <a:chExt cx="11944350" cy="3990975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42" y="1484768"/>
              <a:ext cx="11944350" cy="3990975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10258" y="1964602"/>
              <a:ext cx="615635" cy="5613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6062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1F7A204-DFDE-45D4-96FB-1A6EC72F8705}"/>
              </a:ext>
            </a:extLst>
          </p:cNvPr>
          <p:cNvSpPr/>
          <p:nvPr/>
        </p:nvSpPr>
        <p:spPr>
          <a:xfrm>
            <a:off x="0" y="2942177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최신 반도체 분야</a:t>
            </a:r>
          </a:p>
        </p:txBody>
      </p:sp>
    </p:spTree>
    <p:extLst>
      <p:ext uri="{BB962C8B-B14F-4D97-AF65-F5344CB8AC3E}">
        <p14:creationId xmlns:p14="http://schemas.microsoft.com/office/powerpoint/2010/main" val="412164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942177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8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ko-KR" alt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차산업혁명과 반도체</a:t>
            </a:r>
          </a:p>
        </p:txBody>
      </p:sp>
    </p:spTree>
    <p:extLst>
      <p:ext uri="{BB962C8B-B14F-4D97-AF65-F5344CB8AC3E}">
        <p14:creationId xmlns:p14="http://schemas.microsoft.com/office/powerpoint/2010/main" val="1362658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92449" y="2232727"/>
            <a:ext cx="11928195" cy="4552683"/>
            <a:chOff x="92449" y="2232727"/>
            <a:chExt cx="11928195" cy="4552683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1847" y="3523314"/>
              <a:ext cx="9112076" cy="326209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9234435" y="3104941"/>
              <a:ext cx="657552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TSMC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27833" y="4008620"/>
              <a:ext cx="901209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SK Hynix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68508" y="5336727"/>
              <a:ext cx="700833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dirty="0" err="1">
                  <a:solidFill>
                    <a:schemeClr val="bg1"/>
                  </a:solidFill>
                </a:rPr>
                <a:t>Nvidia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1987" y="2232727"/>
              <a:ext cx="2128657" cy="1179991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449" y="4008620"/>
              <a:ext cx="1535384" cy="10361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78071" y="6501281"/>
              <a:ext cx="228030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200" dirty="0"/>
                <a:t>출처</a:t>
              </a:r>
              <a:r>
                <a:rPr lang="en-US" altLang="ko-KR" sz="1200" dirty="0"/>
                <a:t>: </a:t>
              </a:r>
              <a:r>
                <a:rPr lang="en-US" altLang="ko-KR" sz="1200" dirty="0" err="1"/>
                <a:t>Yole</a:t>
              </a:r>
              <a:r>
                <a:rPr lang="en-US" altLang="ko-KR" sz="1200" dirty="0"/>
                <a:t> Development, 2023</a:t>
              </a:r>
              <a:endParaRPr lang="ko-KR" altLang="en-US" sz="1200" dirty="0"/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88" y="1195348"/>
            <a:ext cx="5021534" cy="2618247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5586634" y="497760"/>
            <a:ext cx="6472398" cy="2497475"/>
            <a:chOff x="5586634" y="497760"/>
            <a:chExt cx="6472398" cy="2497475"/>
          </a:xfrm>
        </p:grpSpPr>
        <p:grpSp>
          <p:nvGrpSpPr>
            <p:cNvPr id="12" name="그룹 11"/>
            <p:cNvGrpSpPr/>
            <p:nvPr/>
          </p:nvGrpSpPr>
          <p:grpSpPr>
            <a:xfrm>
              <a:off x="5586634" y="1155646"/>
              <a:ext cx="3660501" cy="1839589"/>
              <a:chOff x="5059585" y="3506295"/>
              <a:chExt cx="6618066" cy="2903284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59585" y="3506295"/>
                <a:ext cx="6618066" cy="2901881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63971" y="5098079"/>
                <a:ext cx="1710503" cy="1311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600" dirty="0">
                    <a:solidFill>
                      <a:srgbClr val="FFFF00"/>
                    </a:solidFill>
                  </a:rPr>
                  <a:t>10000 </a:t>
                </a:r>
              </a:p>
              <a:p>
                <a:pPr algn="r"/>
                <a:r>
                  <a:rPr lang="en-US" altLang="ko-KR" sz="1600" dirty="0">
                    <a:solidFill>
                      <a:srgbClr val="FFFF00"/>
                    </a:solidFill>
                  </a:rPr>
                  <a:t>NVidia </a:t>
                </a:r>
              </a:p>
              <a:p>
                <a:pPr algn="r"/>
                <a:r>
                  <a:rPr lang="en-US" altLang="ko-KR" sz="1600" dirty="0">
                    <a:solidFill>
                      <a:srgbClr val="FFFF00"/>
                    </a:solidFill>
                  </a:rPr>
                  <a:t>Chips !!!</a:t>
                </a:r>
                <a:endParaRPr lang="ko-KR" altLang="en-US" sz="1600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6" name="그림 15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53163" y="497760"/>
              <a:ext cx="2505869" cy="1373163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0" y="30073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더욱 발전하는 반도체시장</a:t>
            </a:r>
          </a:p>
        </p:txBody>
      </p:sp>
    </p:spTree>
    <p:extLst>
      <p:ext uri="{BB962C8B-B14F-4D97-AF65-F5344CB8AC3E}">
        <p14:creationId xmlns:p14="http://schemas.microsoft.com/office/powerpoint/2010/main" val="63993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그림 4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0397" y="5607085"/>
            <a:ext cx="2210789" cy="1041365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202" y="1207497"/>
            <a:ext cx="4672283" cy="289539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0" y="30073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더욱 발전하는 반도체시장</a:t>
            </a:r>
          </a:p>
        </p:txBody>
      </p:sp>
      <p:pic>
        <p:nvPicPr>
          <p:cNvPr id="42" name="그림 4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846" y="4465159"/>
            <a:ext cx="4562053" cy="121452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74" y="1412962"/>
            <a:ext cx="4935532" cy="108341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89" y="2635656"/>
            <a:ext cx="4236697" cy="2228045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702128" y="5061041"/>
            <a:ext cx="49348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dirty="0" err="1">
                <a:solidFill>
                  <a:srgbClr val="000000"/>
                </a:solidFill>
                <a:latin typeface="+mn-ea"/>
              </a:rPr>
              <a:t>챗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GPT 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학습에는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1.287GWh(</a:t>
            </a:r>
            <a:r>
              <a:rPr lang="ko-KR" altLang="en-US" sz="1600" b="1" dirty="0" err="1">
                <a:solidFill>
                  <a:srgbClr val="000000"/>
                </a:solidFill>
                <a:latin typeface="+mn-ea"/>
              </a:rPr>
              <a:t>기가와트시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의 전기가 소모됐으며 이는 미국 가정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120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곳이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년 동안 쓰는 전기량과 비슷하다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. </a:t>
            </a:r>
          </a:p>
          <a:p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이산화탄소 배출량으로 환산하면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502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톤으로 미국 자동차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110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대가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년에 배출하는 양과 맞먹는다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. </a:t>
            </a:r>
            <a:endParaRPr lang="ko-KR" altLang="en-US" sz="1600" b="1" dirty="0">
              <a:latin typeface="+mn-ea"/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892289" y="1838325"/>
            <a:ext cx="300343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272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93308" y="277201"/>
            <a:ext cx="1185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반도체미래기술 로드맵 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lang="ko-K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10" y="1275049"/>
            <a:ext cx="6432560" cy="5379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94974" y="1893426"/>
            <a:ext cx="3211693" cy="677108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bg1"/>
                </a:solidFill>
              </a:rPr>
              <a:t>차세대 메모리</a:t>
            </a:r>
            <a:endParaRPr lang="en-US" altLang="ko-KR" b="1" dirty="0">
              <a:solidFill>
                <a:schemeClr val="bg1"/>
              </a:solidFill>
            </a:endParaRPr>
          </a:p>
          <a:p>
            <a:r>
              <a:rPr lang="en-US" altLang="ko-KR" b="1" dirty="0">
                <a:solidFill>
                  <a:schemeClr val="bg1"/>
                </a:solidFill>
              </a:rPr>
              <a:t>(</a:t>
            </a:r>
            <a:r>
              <a:rPr lang="ko-KR" altLang="en-US" b="1" dirty="0" err="1">
                <a:solidFill>
                  <a:schemeClr val="bg1"/>
                </a:solidFill>
              </a:rPr>
              <a:t>강유전체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자성체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멤리스터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05651" y="2791200"/>
            <a:ext cx="3740727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bg1"/>
                </a:solidFill>
              </a:rPr>
              <a:t>인공지능반도체 </a:t>
            </a:r>
            <a:r>
              <a:rPr lang="en-US" altLang="ko-KR" sz="2000" b="1" dirty="0">
                <a:solidFill>
                  <a:schemeClr val="bg1"/>
                </a:solidFill>
              </a:rPr>
              <a:t>&amp; PIM</a:t>
            </a:r>
            <a:r>
              <a:rPr lang="ko-KR" altLang="en-US" sz="2000" b="1" dirty="0">
                <a:solidFill>
                  <a:schemeClr val="bg1"/>
                </a:solidFill>
              </a:rPr>
              <a:t>반도체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94974" y="3383775"/>
            <a:ext cx="2551293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</a:rPr>
              <a:t>6G </a:t>
            </a:r>
            <a:r>
              <a:rPr lang="ko-KR" altLang="en-US" sz="2000" b="1" dirty="0">
                <a:solidFill>
                  <a:schemeClr val="bg1"/>
                </a:solidFill>
              </a:rPr>
              <a:t>이동통신 반도체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05652" y="4007042"/>
            <a:ext cx="1702415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bg1"/>
                </a:solidFill>
              </a:rPr>
              <a:t>전력 반도체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05652" y="4624245"/>
            <a:ext cx="1981816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bg1"/>
                </a:solidFill>
              </a:rPr>
              <a:t>차량용 반도체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05651" y="5257816"/>
            <a:ext cx="4073236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 err="1">
                <a:solidFill>
                  <a:schemeClr val="bg1"/>
                </a:solidFill>
              </a:rPr>
              <a:t>전공정</a:t>
            </a:r>
            <a:r>
              <a:rPr lang="ko-KR" altLang="en-US" sz="2000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(</a:t>
            </a:r>
            <a:r>
              <a:rPr lang="ko-KR" altLang="en-US" b="1" dirty="0">
                <a:solidFill>
                  <a:schemeClr val="bg1"/>
                </a:solidFill>
              </a:rPr>
              <a:t>포토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식각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증착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평탄화 등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94974" y="5893851"/>
            <a:ext cx="2551293" cy="40011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b="1" dirty="0" err="1">
                <a:solidFill>
                  <a:schemeClr val="bg1"/>
                </a:solidFill>
              </a:rPr>
              <a:t>후공정</a:t>
            </a:r>
            <a:r>
              <a:rPr lang="ko-KR" altLang="en-US" sz="2000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(</a:t>
            </a:r>
            <a:r>
              <a:rPr lang="ko-KR" altLang="en-US" b="1" dirty="0">
                <a:solidFill>
                  <a:schemeClr val="bg1"/>
                </a:solidFill>
              </a:rPr>
              <a:t>첨단 </a:t>
            </a:r>
            <a:r>
              <a:rPr lang="ko-KR" altLang="en-US" b="1" dirty="0" err="1">
                <a:solidFill>
                  <a:schemeClr val="bg1"/>
                </a:solidFill>
              </a:rPr>
              <a:t>패키징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8" name="오른쪽 화살표 27"/>
          <p:cNvSpPr/>
          <p:nvPr/>
        </p:nvSpPr>
        <p:spPr>
          <a:xfrm>
            <a:off x="6894661" y="3760045"/>
            <a:ext cx="673331" cy="63017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1C2E721-302A-446C-B92A-14954DC6E5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06" y="3825488"/>
            <a:ext cx="3038470" cy="282887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A27750E2-6576-492A-8614-9DFB3FA534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75" y="2602422"/>
            <a:ext cx="2697748" cy="97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07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05C2A2-58E5-44C4-9FE6-BF54691A2CAA}"/>
              </a:ext>
            </a:extLst>
          </p:cNvPr>
          <p:cNvSpPr txBox="1"/>
          <p:nvPr/>
        </p:nvSpPr>
        <p:spPr>
          <a:xfrm>
            <a:off x="0" y="2916428"/>
            <a:ext cx="1219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i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kind attention !</a:t>
            </a:r>
          </a:p>
          <a:p>
            <a:pPr algn="ctr"/>
            <a:endParaRPr lang="en-US" altLang="ko-KR" sz="4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3600" i="1" dirty="0">
                <a:latin typeface="Arial" panose="020B0604020202020204" pitchFamily="34" charset="0"/>
                <a:cs typeface="Arial" panose="020B0604020202020204" pitchFamily="34" charset="0"/>
              </a:rPr>
              <a:t>Contact : jwlee80@cnu.ac.kr,</a:t>
            </a:r>
          </a:p>
          <a:p>
            <a:pPr algn="ctr"/>
            <a:r>
              <a:rPr lang="en-US" altLang="ko-KR" sz="3600" i="1" dirty="0">
                <a:latin typeface="Arial" panose="020B0604020202020204" pitchFamily="34" charset="0"/>
                <a:cs typeface="Arial" panose="020B0604020202020204" pitchFamily="34" charset="0"/>
              </a:rPr>
              <a:t>https://sites.google.com/view/cnu-sdil</a:t>
            </a:r>
            <a:endParaRPr lang="ko-KR" altLang="en-US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772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9DF331-F777-4F35-A4E2-406DB11C7D54}"/>
              </a:ext>
            </a:extLst>
          </p:cNvPr>
          <p:cNvSpPr txBox="1"/>
          <p:nvPr/>
        </p:nvSpPr>
        <p:spPr>
          <a:xfrm>
            <a:off x="0" y="1549400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/>
              <a:t>Appendix</a:t>
            </a:r>
          </a:p>
          <a:p>
            <a:pPr algn="ctr"/>
            <a:endParaRPr lang="en-US" altLang="ko-KR" sz="4800" b="1" dirty="0"/>
          </a:p>
          <a:p>
            <a:pPr algn="ctr"/>
            <a:endParaRPr lang="en-US" altLang="ko-KR" sz="4800" b="1" dirty="0"/>
          </a:p>
          <a:p>
            <a:pPr algn="ctr"/>
            <a:r>
              <a:rPr lang="ko-KR" altLang="en-US" sz="4400" b="1" dirty="0"/>
              <a:t>반도체 미래기술 </a:t>
            </a:r>
            <a:r>
              <a:rPr lang="en-US" altLang="ko-KR" sz="4400" b="1" dirty="0"/>
              <a:t>– </a:t>
            </a:r>
            <a:r>
              <a:rPr lang="ko-KR" altLang="en-US" sz="4400" b="1" dirty="0"/>
              <a:t>세부</a:t>
            </a:r>
            <a:endParaRPr lang="en-US" altLang="ko-KR" sz="4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F547CB-7A48-48F0-B37B-FFF50369F648}"/>
              </a:ext>
            </a:extLst>
          </p:cNvPr>
          <p:cNvSpPr txBox="1"/>
          <p:nvPr/>
        </p:nvSpPr>
        <p:spPr>
          <a:xfrm>
            <a:off x="3096639" y="4816521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dirty="0"/>
              <a:t>1. </a:t>
            </a:r>
            <a:r>
              <a:rPr lang="ko-KR" altLang="en-US" sz="2400" b="1" dirty="0"/>
              <a:t>메모리</a:t>
            </a:r>
            <a:endParaRPr lang="en-US" altLang="ko-KR" sz="2400" b="1" dirty="0"/>
          </a:p>
          <a:p>
            <a:r>
              <a:rPr lang="en-US" altLang="ko-KR" sz="2400" b="1" dirty="0"/>
              <a:t>2. </a:t>
            </a:r>
            <a:r>
              <a:rPr lang="ko-KR" altLang="en-US" sz="2400" b="1" dirty="0"/>
              <a:t>인공지능 </a:t>
            </a:r>
            <a:r>
              <a:rPr lang="en-US" altLang="ko-KR" sz="2400" b="1" dirty="0"/>
              <a:t>&amp; </a:t>
            </a:r>
            <a:r>
              <a:rPr lang="ko-KR" altLang="en-US" sz="2400" b="1" dirty="0"/>
              <a:t>차세대메모리</a:t>
            </a:r>
            <a:endParaRPr lang="en-US" altLang="ko-KR" sz="2400" b="1" dirty="0"/>
          </a:p>
          <a:p>
            <a:r>
              <a:rPr lang="en-US" altLang="ko-KR" sz="2400" b="1" dirty="0"/>
              <a:t>3. </a:t>
            </a:r>
            <a:r>
              <a:rPr lang="ko-KR" altLang="en-US" sz="2400" b="1" dirty="0"/>
              <a:t>통신 </a:t>
            </a:r>
            <a:r>
              <a:rPr lang="en-US" altLang="ko-KR" sz="2400" b="1" dirty="0"/>
              <a:t>&amp; </a:t>
            </a:r>
            <a:r>
              <a:rPr lang="ko-KR" altLang="en-US" sz="2400" b="1" dirty="0"/>
              <a:t>전력</a:t>
            </a:r>
            <a:endParaRPr lang="en-US" altLang="ko-KR" sz="2400" b="1" dirty="0"/>
          </a:p>
          <a:p>
            <a:r>
              <a:rPr lang="en-US" altLang="ko-KR" sz="2400" b="1" dirty="0"/>
              <a:t>4. </a:t>
            </a:r>
            <a:r>
              <a:rPr lang="ko-KR" altLang="en-US" sz="2400" b="1" dirty="0"/>
              <a:t>차량 </a:t>
            </a:r>
            <a:r>
              <a:rPr lang="en-US" altLang="ko-KR" sz="2400" b="1" dirty="0"/>
              <a:t>&amp; </a:t>
            </a:r>
            <a:r>
              <a:rPr lang="ko-KR" altLang="en-US" sz="2400" b="1" dirty="0"/>
              <a:t>디스플레이</a:t>
            </a:r>
            <a:endParaRPr lang="en-US" altLang="ko-KR" sz="3200" b="1" dirty="0"/>
          </a:p>
        </p:txBody>
      </p:sp>
    </p:spTree>
    <p:extLst>
      <p:ext uri="{BB962C8B-B14F-4D97-AF65-F5344CB8AC3E}">
        <p14:creationId xmlns:p14="http://schemas.microsoft.com/office/powerpoint/2010/main" val="1466559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C34792-3352-43E6-AB1D-D3070928D212}"/>
              </a:ext>
            </a:extLst>
          </p:cNvPr>
          <p:cNvSpPr txBox="1"/>
          <p:nvPr/>
        </p:nvSpPr>
        <p:spPr>
          <a:xfrm>
            <a:off x="0" y="262890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/>
              <a:t>1. </a:t>
            </a:r>
            <a:r>
              <a:rPr lang="ko-KR" altLang="en-US" sz="6000" b="1" dirty="0"/>
              <a:t>메모리</a:t>
            </a:r>
          </a:p>
        </p:txBody>
      </p:sp>
    </p:spTree>
    <p:extLst>
      <p:ext uri="{BB962C8B-B14F-4D97-AF65-F5344CB8AC3E}">
        <p14:creationId xmlns:p14="http://schemas.microsoft.com/office/powerpoint/2010/main" val="2883501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8769AA-235D-458D-8381-6C52217CBEAC}"/>
              </a:ext>
            </a:extLst>
          </p:cNvPr>
          <p:cNvSpPr txBox="1"/>
          <p:nvPr/>
        </p:nvSpPr>
        <p:spPr>
          <a:xfrm>
            <a:off x="1483421" y="984765"/>
            <a:ext cx="5852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 메모리 반도체 생산업체 시장점유율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F924C8-7E16-46EF-AC47-BACE9CA2D778}"/>
              </a:ext>
            </a:extLst>
          </p:cNvPr>
          <p:cNvSpPr txBox="1"/>
          <p:nvPr/>
        </p:nvSpPr>
        <p:spPr>
          <a:xfrm>
            <a:off x="2038276" y="1676333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&lt;DRAM&gt;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17CAD3-19E2-4E45-8BCC-F24CA0B49EEA}"/>
              </a:ext>
            </a:extLst>
          </p:cNvPr>
          <p:cNvSpPr txBox="1"/>
          <p:nvPr/>
        </p:nvSpPr>
        <p:spPr>
          <a:xfrm>
            <a:off x="6225913" y="1676333"/>
            <a:ext cx="1335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&lt;NAND&gt;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8D5FB74B-6263-496B-8F8E-F20354D9526B}"/>
              </a:ext>
            </a:extLst>
          </p:cNvPr>
          <p:cNvGrpSpPr/>
          <p:nvPr/>
        </p:nvGrpSpPr>
        <p:grpSpPr>
          <a:xfrm>
            <a:off x="952500" y="1739900"/>
            <a:ext cx="10158024" cy="4355693"/>
            <a:chOff x="1972428" y="2419686"/>
            <a:chExt cx="9226996" cy="410770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7AF38E-D154-44EE-9764-20B4082FFA7F}"/>
                </a:ext>
              </a:extLst>
            </p:cNvPr>
            <p:cNvSpPr txBox="1"/>
            <p:nvPr/>
          </p:nvSpPr>
          <p:spPr>
            <a:xfrm>
              <a:off x="8692932" y="6281172"/>
              <a:ext cx="172354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출처</a:t>
              </a:r>
              <a:r>
                <a:rPr lang="en-US" altLang="ko-KR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연합뉴스</a:t>
              </a:r>
              <a:r>
                <a:rPr lang="en-US" altLang="ko-KR" sz="1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2023.08.26</a:t>
              </a:r>
              <a:endPara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CCF7DF1-50DD-41CD-95F0-631C89F74AC3}"/>
                </a:ext>
              </a:extLst>
            </p:cNvPr>
            <p:cNvSpPr txBox="1"/>
            <p:nvPr/>
          </p:nvSpPr>
          <p:spPr>
            <a:xfrm>
              <a:off x="8462777" y="2419686"/>
              <a:ext cx="27366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(2023</a:t>
              </a:r>
              <a:r>
                <a:rPr lang="ko-KR" altLang="en-US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분기 매출액</a:t>
              </a:r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기준</a:t>
              </a:r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867D9B61-355A-4D92-BD38-E0664D9A5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2428" y="2740883"/>
              <a:ext cx="3206583" cy="3079729"/>
            </a:xfrm>
            <a:prstGeom prst="rect">
              <a:avLst/>
            </a:prstGeom>
          </p:spPr>
        </p:pic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B8165A67-0E1B-48F2-A914-528DDBAFEB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41776" y="2752825"/>
              <a:ext cx="3338005" cy="33038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9954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블록화살표-구부러진-gray">
            <a:extLst>
              <a:ext uri="{FF2B5EF4-FFF2-40B4-BE49-F238E27FC236}">
                <a16:creationId xmlns:a16="http://schemas.microsoft.com/office/drawing/2014/main" id="{37F291CB-ACC1-4A64-9699-D81F0E738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7376" flipH="1">
            <a:off x="3448246" y="1884067"/>
            <a:ext cx="1087584" cy="688032"/>
          </a:xfrm>
          <a:prstGeom prst="rect">
            <a:avLst/>
          </a:prstGeom>
          <a:noFill/>
        </p:spPr>
      </p:pic>
      <p:pic>
        <p:nvPicPr>
          <p:cNvPr id="5" name="Picture 8" descr="블록화살표-구부러진-gray">
            <a:extLst>
              <a:ext uri="{FF2B5EF4-FFF2-40B4-BE49-F238E27FC236}">
                <a16:creationId xmlns:a16="http://schemas.microsoft.com/office/drawing/2014/main" id="{0EAB285C-B274-4372-AB4E-19F346D00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7376" flipH="1">
            <a:off x="7211075" y="3011924"/>
            <a:ext cx="1087584" cy="688032"/>
          </a:xfrm>
          <a:prstGeom prst="rect">
            <a:avLst/>
          </a:prstGeom>
          <a:noFill/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E7048B60-D5F8-4618-895E-651AB0E0A6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760" y="839805"/>
            <a:ext cx="1370835" cy="570700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9767E87-4AB0-41F6-AFB2-7402AFEBFB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197" y="2953450"/>
            <a:ext cx="2676344" cy="182517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F8DE039-F837-4084-939A-857DCA606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6003" y="4048133"/>
            <a:ext cx="3019425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B67B7B-4B53-4D2D-B8DE-A14CB69EA726}"/>
              </a:ext>
            </a:extLst>
          </p:cNvPr>
          <p:cNvSpPr txBox="1"/>
          <p:nvPr/>
        </p:nvSpPr>
        <p:spPr>
          <a:xfrm>
            <a:off x="0" y="31658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DRAM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시제품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04EAA0-3A3E-497B-9129-BAE11E807D11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09F5815-58C1-4E14-8561-3BAF82A7A4AE}"/>
              </a:ext>
            </a:extLst>
          </p:cNvPr>
          <p:cNvGrpSpPr/>
          <p:nvPr/>
        </p:nvGrpSpPr>
        <p:grpSpPr>
          <a:xfrm>
            <a:off x="8593414" y="1021898"/>
            <a:ext cx="3305210" cy="2270411"/>
            <a:chOff x="1889090" y="864158"/>
            <a:chExt cx="4206910" cy="2856104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57ABAC0-0129-4E6B-AF6C-AB5AD74FF2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89090" y="904351"/>
              <a:ext cx="4206910" cy="2751365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5872BF0A-C21D-4F2A-8285-2CBD65217EA1}"/>
                </a:ext>
              </a:extLst>
            </p:cNvPr>
            <p:cNvSpPr/>
            <p:nvPr/>
          </p:nvSpPr>
          <p:spPr>
            <a:xfrm>
              <a:off x="4270549" y="864158"/>
              <a:ext cx="221064" cy="110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40C267D4-8BCC-4C6F-92BD-33AB45AF50DF}"/>
                </a:ext>
              </a:extLst>
            </p:cNvPr>
            <p:cNvSpPr/>
            <p:nvPr/>
          </p:nvSpPr>
          <p:spPr>
            <a:xfrm>
              <a:off x="2032000" y="3429000"/>
              <a:ext cx="939800" cy="291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AD627F2-9B38-4095-930E-BEA449366638}"/>
              </a:ext>
            </a:extLst>
          </p:cNvPr>
          <p:cNvSpPr txBox="1"/>
          <p:nvPr/>
        </p:nvSpPr>
        <p:spPr>
          <a:xfrm>
            <a:off x="9347200" y="3086175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“</a:t>
            </a:r>
            <a:r>
              <a:rPr lang="ko-KR" altLang="en-US" dirty="0"/>
              <a:t>메인 메모리</a:t>
            </a:r>
            <a:r>
              <a:rPr lang="en-US" altLang="ko-KR" dirty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04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5DD654-F03B-4838-95FD-C13CDC8A5FD3}"/>
              </a:ext>
            </a:extLst>
          </p:cNvPr>
          <p:cNvSpPr txBox="1"/>
          <p:nvPr/>
        </p:nvSpPr>
        <p:spPr>
          <a:xfrm>
            <a:off x="0" y="31658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DRAM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평면도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0EEDC-632E-457C-9BF0-AFBE1D5626FF}"/>
              </a:ext>
            </a:extLst>
          </p:cNvPr>
          <p:cNvSpPr txBox="1"/>
          <p:nvPr/>
        </p:nvSpPr>
        <p:spPr>
          <a:xfrm>
            <a:off x="8076864" y="1366777"/>
            <a:ext cx="1830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>
                <a:latin typeface="맑은 고딕" panose="020B0503020000020004" pitchFamily="50" charset="-127"/>
                <a:ea typeface="맑은 고딕" panose="020B0503020000020004" pitchFamily="50" charset="-127"/>
              </a:rPr>
              <a:t>DRAM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설계도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CD51AA4-54DC-4CF1-A5DF-5F92B2C36F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2863" y="1271587"/>
            <a:ext cx="4525090" cy="487655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B9A0E96-73CA-4433-9D81-BFD266AA6A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89" y="1390917"/>
            <a:ext cx="6151368" cy="3414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F644ED-E74D-41CF-8300-F4231F8B2DC3}"/>
              </a:ext>
            </a:extLst>
          </p:cNvPr>
          <p:cNvSpPr txBox="1"/>
          <p:nvPr/>
        </p:nvSpPr>
        <p:spPr>
          <a:xfrm>
            <a:off x="524989" y="5077122"/>
            <a:ext cx="52755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- Memory cell</a:t>
            </a:r>
            <a:r>
              <a:rPr lang="ko-KR" altLang="en-US" sz="2000" b="1" dirty="0"/>
              <a:t>영역</a:t>
            </a:r>
            <a:endParaRPr lang="en-US" altLang="ko-KR" sz="2000" b="1" dirty="0"/>
          </a:p>
          <a:p>
            <a:r>
              <a:rPr lang="en-US" altLang="ko-KR" sz="2000" b="1" dirty="0"/>
              <a:t>- </a:t>
            </a:r>
            <a:r>
              <a:rPr lang="ko-KR" altLang="en-US" sz="2000" b="1" dirty="0" err="1"/>
              <a:t>회로영역</a:t>
            </a:r>
            <a:r>
              <a:rPr lang="en-US" altLang="ko-KR" sz="2000" b="1" dirty="0"/>
              <a:t> (Sense amplifier, row decoder, </a:t>
            </a:r>
          </a:p>
          <a:p>
            <a:r>
              <a:rPr lang="en-US" altLang="ko-KR" sz="2000" b="1" dirty="0"/>
              <a:t>               column selector,,,)</a:t>
            </a:r>
            <a:endParaRPr lang="ko-KR" altLang="en-US" sz="2000" b="1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27F20B8-9597-47C1-91B1-F3D0EC2EA755}"/>
              </a:ext>
            </a:extLst>
          </p:cNvPr>
          <p:cNvSpPr/>
          <p:nvPr/>
        </p:nvSpPr>
        <p:spPr>
          <a:xfrm>
            <a:off x="5498456" y="6452409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</a:rPr>
              <a:t>https://www.righto.com/2020/11/reverse-engineering-classic-mk4116-16.html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3E166-0BD0-4EC3-9279-AA1302B4F592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13143065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26780E4-F99D-4131-92CB-60570B9D64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914" y="1105319"/>
            <a:ext cx="4270537" cy="3797421"/>
          </a:xfrm>
          <a:prstGeom prst="rect">
            <a:avLst/>
          </a:prstGeom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C26DC753-2DE3-43F5-A387-93281B8EEBCE}"/>
              </a:ext>
            </a:extLst>
          </p:cNvPr>
          <p:cNvGrpSpPr/>
          <p:nvPr/>
        </p:nvGrpSpPr>
        <p:grpSpPr>
          <a:xfrm>
            <a:off x="2552347" y="1415204"/>
            <a:ext cx="9264515" cy="3869217"/>
            <a:chOff x="2552347" y="1415204"/>
            <a:chExt cx="9264515" cy="3869217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D7D39D13-731D-472B-B040-FBF2D4263B17}"/>
                </a:ext>
              </a:extLst>
            </p:cNvPr>
            <p:cNvSpPr/>
            <p:nvPr/>
          </p:nvSpPr>
          <p:spPr>
            <a:xfrm>
              <a:off x="5479740" y="4925797"/>
              <a:ext cx="6337122" cy="358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600" b="1" dirty="0">
                  <a:latin typeface="맑은 고딕" panose="020B0503020000020004" pitchFamily="50" charset="-127"/>
                </a:rPr>
                <a:t>- DRAM Cell : 1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개 트랜지스터와 </a:t>
              </a:r>
              <a:r>
                <a:rPr lang="en-US" altLang="ko-KR" sz="1600" b="1" dirty="0">
                  <a:latin typeface="맑은 고딕" panose="020B0503020000020004" pitchFamily="50" charset="-127"/>
                </a:rPr>
                <a:t>1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개 </a:t>
              </a:r>
              <a:r>
                <a:rPr lang="ko-KR" altLang="en-US" sz="1600" b="1" dirty="0" err="1">
                  <a:latin typeface="맑은 고딕" panose="020B0503020000020004" pitchFamily="50" charset="-127"/>
                </a:rPr>
                <a:t>커패시터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 </a:t>
              </a:r>
              <a:r>
                <a:rPr lang="en-US" altLang="ko-KR" sz="1600" b="1" dirty="0">
                  <a:latin typeface="맑은 고딕" panose="020B0503020000020004" pitchFamily="50" charset="-127"/>
                </a:rPr>
                <a:t>(1T1C) </a:t>
              </a:r>
              <a:r>
                <a:rPr lang="ko-KR" altLang="en-US" sz="1600" b="1" dirty="0">
                  <a:latin typeface="맑은 고딕" panose="020B0503020000020004" pitchFamily="50" charset="-127"/>
                </a:rPr>
                <a:t>구성을 유추</a:t>
              </a:r>
              <a:endParaRPr lang="en-US" altLang="ko-KR" sz="1600" b="1" dirty="0">
                <a:latin typeface="맑은 고딕" panose="020B0503020000020004" pitchFamily="50" charset="-127"/>
              </a:endParaRPr>
            </a:p>
          </p:txBody>
        </p:sp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246BB427-1C29-4122-824B-20B915737AA0}"/>
                </a:ext>
              </a:extLst>
            </p:cNvPr>
            <p:cNvGrpSpPr/>
            <p:nvPr/>
          </p:nvGrpSpPr>
          <p:grpSpPr>
            <a:xfrm>
              <a:off x="2552347" y="1415204"/>
              <a:ext cx="8358495" cy="3430487"/>
              <a:chOff x="2552347" y="1415204"/>
              <a:chExt cx="8358495" cy="3430487"/>
            </a:xfrm>
          </p:grpSpPr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803B8609-4F3C-4464-9782-D5FDE2F5E6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63290" y="1415204"/>
                <a:ext cx="3647552" cy="3430487"/>
              </a:xfrm>
              <a:prstGeom prst="rect">
                <a:avLst/>
              </a:prstGeom>
            </p:spPr>
          </p:pic>
          <p:sp>
            <p:nvSpPr>
              <p:cNvPr id="9" name="모서리가 둥근 직사각형 24">
                <a:extLst>
                  <a:ext uri="{FF2B5EF4-FFF2-40B4-BE49-F238E27FC236}">
                    <a16:creationId xmlns:a16="http://schemas.microsoft.com/office/drawing/2014/main" id="{6FE0C17F-5E47-4106-8E0B-C3437129BFD0}"/>
                  </a:ext>
                </a:extLst>
              </p:cNvPr>
              <p:cNvSpPr/>
              <p:nvPr/>
            </p:nvSpPr>
            <p:spPr>
              <a:xfrm>
                <a:off x="2596532" y="1798656"/>
                <a:ext cx="353479" cy="2170444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타원 9">
                <a:extLst>
                  <a:ext uri="{FF2B5EF4-FFF2-40B4-BE49-F238E27FC236}">
                    <a16:creationId xmlns:a16="http://schemas.microsoft.com/office/drawing/2014/main" id="{E66946E8-5059-42D0-A462-1650AFB8115D}"/>
                  </a:ext>
                </a:extLst>
              </p:cNvPr>
              <p:cNvSpPr/>
              <p:nvPr/>
            </p:nvSpPr>
            <p:spPr>
              <a:xfrm>
                <a:off x="2552347" y="4240406"/>
                <a:ext cx="331387" cy="552659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자유형 26">
                <a:extLst>
                  <a:ext uri="{FF2B5EF4-FFF2-40B4-BE49-F238E27FC236}">
                    <a16:creationId xmlns:a16="http://schemas.microsoft.com/office/drawing/2014/main" id="{1137F244-7228-4D8A-BF03-23F6D9E4A975}"/>
                  </a:ext>
                </a:extLst>
              </p:cNvPr>
              <p:cNvSpPr/>
              <p:nvPr/>
            </p:nvSpPr>
            <p:spPr>
              <a:xfrm>
                <a:off x="2860511" y="2270927"/>
                <a:ext cx="5238459" cy="2029769"/>
              </a:xfrm>
              <a:custGeom>
                <a:avLst/>
                <a:gdLst>
                  <a:gd name="connsiteX0" fmla="*/ 0 w 3426488"/>
                  <a:gd name="connsiteY0" fmla="*/ 1326383 h 1326383"/>
                  <a:gd name="connsiteX1" fmla="*/ 2210637 w 3426488"/>
                  <a:gd name="connsiteY1" fmla="*/ 1326383 h 1326383"/>
                  <a:gd name="connsiteX2" fmla="*/ 2210637 w 3426488"/>
                  <a:gd name="connsiteY2" fmla="*/ 0 h 1326383"/>
                  <a:gd name="connsiteX3" fmla="*/ 3426488 w 3426488"/>
                  <a:gd name="connsiteY3" fmla="*/ 0 h 132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6488" h="1326383">
                    <a:moveTo>
                      <a:pt x="0" y="1326383"/>
                    </a:moveTo>
                    <a:lnTo>
                      <a:pt x="2210637" y="1326383"/>
                    </a:lnTo>
                    <a:lnTo>
                      <a:pt x="2210637" y="0"/>
                    </a:lnTo>
                    <a:lnTo>
                      <a:pt x="3426488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자유형 27">
                <a:extLst>
                  <a:ext uri="{FF2B5EF4-FFF2-40B4-BE49-F238E27FC236}">
                    <a16:creationId xmlns:a16="http://schemas.microsoft.com/office/drawing/2014/main" id="{87D7226F-5CE0-4132-BD09-D42C5A4EB6F1}"/>
                  </a:ext>
                </a:extLst>
              </p:cNvPr>
              <p:cNvSpPr/>
              <p:nvPr/>
            </p:nvSpPr>
            <p:spPr>
              <a:xfrm>
                <a:off x="2964264" y="3436536"/>
                <a:ext cx="5757705" cy="472273"/>
              </a:xfrm>
              <a:custGeom>
                <a:avLst/>
                <a:gdLst>
                  <a:gd name="connsiteX0" fmla="*/ 0 w 5757705"/>
                  <a:gd name="connsiteY0" fmla="*/ 0 h 472273"/>
                  <a:gd name="connsiteX1" fmla="*/ 3155182 w 5757705"/>
                  <a:gd name="connsiteY1" fmla="*/ 0 h 472273"/>
                  <a:gd name="connsiteX2" fmla="*/ 3155182 w 5757705"/>
                  <a:gd name="connsiteY2" fmla="*/ 160774 h 472273"/>
                  <a:gd name="connsiteX3" fmla="*/ 3416439 w 5757705"/>
                  <a:gd name="connsiteY3" fmla="*/ 160774 h 472273"/>
                  <a:gd name="connsiteX4" fmla="*/ 3416439 w 5757705"/>
                  <a:gd name="connsiteY4" fmla="*/ 472273 h 472273"/>
                  <a:gd name="connsiteX5" fmla="*/ 5757705 w 5757705"/>
                  <a:gd name="connsiteY5" fmla="*/ 472273 h 47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7705" h="472273">
                    <a:moveTo>
                      <a:pt x="0" y="0"/>
                    </a:moveTo>
                    <a:lnTo>
                      <a:pt x="3155182" y="0"/>
                    </a:lnTo>
                    <a:lnTo>
                      <a:pt x="3155182" y="160774"/>
                    </a:lnTo>
                    <a:lnTo>
                      <a:pt x="3416439" y="160774"/>
                    </a:lnTo>
                    <a:lnTo>
                      <a:pt x="3416439" y="472273"/>
                    </a:lnTo>
                    <a:lnTo>
                      <a:pt x="5757705" y="472273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A968A9D-D7E6-4B2B-BB72-5808FADD1692}"/>
              </a:ext>
            </a:extLst>
          </p:cNvPr>
          <p:cNvSpPr txBox="1"/>
          <p:nvPr/>
        </p:nvSpPr>
        <p:spPr>
          <a:xfrm>
            <a:off x="0" y="31658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DRAM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단면도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0A4ECF-5F20-4AA3-8B15-4167EC31D1C4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39798D4-4EAC-4DCB-B302-4DEFE5910818}"/>
              </a:ext>
            </a:extLst>
          </p:cNvPr>
          <p:cNvSpPr/>
          <p:nvPr/>
        </p:nvSpPr>
        <p:spPr>
          <a:xfrm>
            <a:off x="5498456" y="6452409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</a:rPr>
              <a:t>https://www.righto.com/2020/11/reverse-engineering-classic-mk4116-16.html</a:t>
            </a:r>
          </a:p>
        </p:txBody>
      </p:sp>
    </p:spTree>
    <p:extLst>
      <p:ext uri="{BB962C8B-B14F-4D97-AF65-F5344CB8AC3E}">
        <p14:creationId xmlns:p14="http://schemas.microsoft.com/office/powerpoint/2010/main" val="309735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A8F63F88-3981-4760-9601-07093AF629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992" y="982494"/>
            <a:ext cx="10860016" cy="526266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DB09B4D6-1526-4D5D-AC93-F719BEAF22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992" y="2477243"/>
            <a:ext cx="10860016" cy="19035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99C160-8AFA-4591-86C1-02B75B1726BB}"/>
              </a:ext>
            </a:extLst>
          </p:cNvPr>
          <p:cNvSpPr txBox="1"/>
          <p:nvPr/>
        </p:nvSpPr>
        <p:spPr>
          <a:xfrm>
            <a:off x="4081066" y="6382502"/>
            <a:ext cx="71457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400" dirty="0">
                <a:hlinkClick r:id="rId4"/>
              </a:rPr>
              <a:t>I Am AI | NVIDIA GTC 2024 | Official Keynote Intro (youtube.com)</a:t>
            </a:r>
            <a:endParaRPr lang="ko-KR" altLang="en-US" sz="1400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E90C825-01BB-483A-9134-25D1EC942536}"/>
              </a:ext>
            </a:extLst>
          </p:cNvPr>
          <p:cNvSpPr/>
          <p:nvPr/>
        </p:nvSpPr>
        <p:spPr>
          <a:xfrm>
            <a:off x="193308" y="277201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Real Life</a:t>
            </a:r>
            <a:endParaRPr lang="ko-K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070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7104" y="316585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DRAM (Dynamic Random Access Memory)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153" y="1220996"/>
            <a:ext cx="1830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>
                <a:latin typeface="맑은 고딕" panose="020B0503020000020004" pitchFamily="50" charset="-127"/>
                <a:ea typeface="맑은 고딕" panose="020B0503020000020004" pitchFamily="50" charset="-127"/>
              </a:rPr>
              <a:t>DRAM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설계도</a:t>
            </a:r>
          </a:p>
        </p:txBody>
      </p:sp>
      <p:grpSp>
        <p:nvGrpSpPr>
          <p:cNvPr id="36" name="그룹 35"/>
          <p:cNvGrpSpPr/>
          <p:nvPr/>
        </p:nvGrpSpPr>
        <p:grpSpPr>
          <a:xfrm>
            <a:off x="6272590" y="1850659"/>
            <a:ext cx="3602366" cy="2256786"/>
            <a:chOff x="3244690" y="2290401"/>
            <a:chExt cx="3602366" cy="2256786"/>
          </a:xfrm>
        </p:grpSpPr>
        <p:grpSp>
          <p:nvGrpSpPr>
            <p:cNvPr id="11" name="그룹 10"/>
            <p:cNvGrpSpPr/>
            <p:nvPr/>
          </p:nvGrpSpPr>
          <p:grpSpPr>
            <a:xfrm>
              <a:off x="3474108" y="2560877"/>
              <a:ext cx="3372948" cy="1758091"/>
              <a:chOff x="2713766" y="2204864"/>
              <a:chExt cx="4551884" cy="2324100"/>
            </a:xfrm>
          </p:grpSpPr>
          <p:grpSp>
            <p:nvGrpSpPr>
              <p:cNvPr id="9" name="그룹 8"/>
              <p:cNvGrpSpPr/>
              <p:nvPr/>
            </p:nvGrpSpPr>
            <p:grpSpPr>
              <a:xfrm>
                <a:off x="2713766" y="2204864"/>
                <a:ext cx="2847975" cy="2324100"/>
                <a:chOff x="2713766" y="2204864"/>
                <a:chExt cx="2847975" cy="2324100"/>
              </a:xfrm>
            </p:grpSpPr>
            <p:pic>
              <p:nvPicPr>
                <p:cNvPr id="6" name="그림 5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3766" y="2204864"/>
                  <a:ext cx="2847975" cy="2324100"/>
                </a:xfrm>
                <a:prstGeom prst="rect">
                  <a:avLst/>
                </a:prstGeom>
              </p:spPr>
            </p:pic>
            <p:sp>
              <p:nvSpPr>
                <p:cNvPr id="8" name="직사각형 7"/>
                <p:cNvSpPr/>
                <p:nvPr/>
              </p:nvSpPr>
              <p:spPr>
                <a:xfrm>
                  <a:off x="3347864" y="3212976"/>
                  <a:ext cx="1224136" cy="7920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4222913" y="2648957"/>
                <a:ext cx="1633722" cy="447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6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트랜지스터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532417" y="3557513"/>
                <a:ext cx="1733233" cy="447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600" b="1" dirty="0" err="1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캐패시터</a:t>
                </a:r>
                <a:r>
                  <a:rPr lang="en-US" altLang="ko-KR" sz="16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(C)</a:t>
                </a:r>
                <a:endPara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066621" y="2290401"/>
              <a:ext cx="15854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Word line (WL)</a:t>
              </a:r>
              <a:endPara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2789437" y="3753380"/>
              <a:ext cx="12490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bit line (BL)</a:t>
              </a:r>
              <a:endPara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745585" y="4835912"/>
            <a:ext cx="45352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*DRAM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단순 구성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읽고 쓰는 속도가 가장 빠름</a:t>
            </a:r>
          </a:p>
          <a:p>
            <a:pPr>
              <a:lnSpc>
                <a:spcPct val="120000"/>
              </a:lnSpc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캐패시터의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전하누설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특성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전원끄면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정보 사라짐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(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휘발성메모리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CPU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메인메모리로 사용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pic>
        <p:nvPicPr>
          <p:cNvPr id="42" name="그림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170" y="1869068"/>
            <a:ext cx="3175805" cy="423918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6426900" y="4112350"/>
            <a:ext cx="3392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*10nm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급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8GB DRAM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80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억개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이상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Cell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존재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92086" y="1220996"/>
            <a:ext cx="2566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 </a:t>
            </a:r>
            <a:r>
              <a:rPr lang="en-US" altLang="ko-KR" sz="2000" b="1">
                <a:latin typeface="맑은 고딕" panose="020B0503020000020004" pitchFamily="50" charset="-127"/>
                <a:ea typeface="맑은 고딕" panose="020B0503020000020004" pitchFamily="50" charset="-127"/>
              </a:rPr>
              <a:t>DRAM cell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구성도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439542-1CA7-4939-B002-354086199FCD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262863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타원 142"/>
          <p:cNvSpPr/>
          <p:nvPr/>
        </p:nvSpPr>
        <p:spPr>
          <a:xfrm>
            <a:off x="7863969" y="4446662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타원 143"/>
          <p:cNvSpPr/>
          <p:nvPr/>
        </p:nvSpPr>
        <p:spPr>
          <a:xfrm>
            <a:off x="8285692" y="4941024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타원 144"/>
          <p:cNvSpPr/>
          <p:nvPr/>
        </p:nvSpPr>
        <p:spPr>
          <a:xfrm>
            <a:off x="8423001" y="5030348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타원 145"/>
          <p:cNvSpPr/>
          <p:nvPr/>
        </p:nvSpPr>
        <p:spPr>
          <a:xfrm>
            <a:off x="8542199" y="5143829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타원 146"/>
          <p:cNvSpPr/>
          <p:nvPr/>
        </p:nvSpPr>
        <p:spPr>
          <a:xfrm>
            <a:off x="8674953" y="5224000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717104" y="258833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DRAM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기술동향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(1)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2892" y="1124744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DRAM Cell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미세화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0965" y="4293097"/>
            <a:ext cx="2400787" cy="1988703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2" y="1723251"/>
            <a:ext cx="2926257" cy="235188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3445375" y="6295864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SK Hynix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23855" y="6197841"/>
            <a:ext cx="3371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 반도체 산학연 교류 워크샵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SK Hynix, 2019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9182300" y="5247130"/>
            <a:ext cx="741145" cy="72864"/>
          </a:xfrm>
          <a:prstGeom prst="straightConnector1">
            <a:avLst/>
          </a:prstGeom>
          <a:ln>
            <a:solidFill>
              <a:srgbClr val="CC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7059530" y="2220241"/>
            <a:ext cx="0" cy="33387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7059531" y="5558994"/>
            <a:ext cx="28774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11982" y="2074953"/>
            <a:ext cx="497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8" name="직선 연결선 47"/>
          <p:cNvCxnSpPr>
            <a:stCxn id="47" idx="3"/>
          </p:cNvCxnSpPr>
          <p:nvPr/>
        </p:nvCxnSpPr>
        <p:spPr>
          <a:xfrm flipV="1">
            <a:off x="6909234" y="2220243"/>
            <a:ext cx="222304" cy="85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 flipV="1">
            <a:off x="6909234" y="2547529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V="1">
            <a:off x="6909234" y="2889978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6909234" y="3217266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flipV="1">
            <a:off x="6909234" y="3544224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V="1">
            <a:off x="6909234" y="3871511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V="1">
            <a:off x="6909234" y="4213960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flipV="1">
            <a:off x="6909234" y="4541248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V="1">
            <a:off x="6909234" y="4876678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flipV="1">
            <a:off x="6909234" y="5219128"/>
            <a:ext cx="222304" cy="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416793" y="2399131"/>
            <a:ext cx="497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180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16793" y="2752259"/>
            <a:ext cx="497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160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16793" y="3075730"/>
            <a:ext cx="497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140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416793" y="3399908"/>
            <a:ext cx="497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16793" y="3744022"/>
            <a:ext cx="497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20987" y="4424108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520987" y="4747579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20987" y="5071757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25183" y="5415872"/>
            <a:ext cx="288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20987" y="4087185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8" name="직선 연결선 67"/>
          <p:cNvCxnSpPr/>
          <p:nvPr/>
        </p:nvCxnSpPr>
        <p:spPr>
          <a:xfrm flipV="1">
            <a:off x="7056655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V="1">
            <a:off x="7776735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flipV="1">
            <a:off x="8515146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연결선 70"/>
          <p:cNvCxnSpPr/>
          <p:nvPr/>
        </p:nvCxnSpPr>
        <p:spPr>
          <a:xfrm flipV="1">
            <a:off x="9235226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 flipV="1">
            <a:off x="9936975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타원 72"/>
          <p:cNvSpPr/>
          <p:nvPr/>
        </p:nvSpPr>
        <p:spPr>
          <a:xfrm>
            <a:off x="7191146" y="2462222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7334021" y="2955370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7448321" y="3455407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75"/>
          <p:cNvSpPr/>
          <p:nvPr/>
        </p:nvSpPr>
        <p:spPr>
          <a:xfrm>
            <a:off x="7591196" y="3787083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7704727" y="4118760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7857127" y="4350212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78"/>
          <p:cNvSpPr/>
          <p:nvPr/>
        </p:nvSpPr>
        <p:spPr>
          <a:xfrm>
            <a:off x="8009527" y="4554626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79"/>
          <p:cNvSpPr/>
          <p:nvPr/>
        </p:nvSpPr>
        <p:spPr>
          <a:xfrm>
            <a:off x="8117725" y="4707848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타원 80"/>
          <p:cNvSpPr/>
          <p:nvPr/>
        </p:nvSpPr>
        <p:spPr>
          <a:xfrm>
            <a:off x="8270125" y="4825018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81"/>
          <p:cNvSpPr/>
          <p:nvPr/>
        </p:nvSpPr>
        <p:spPr>
          <a:xfrm>
            <a:off x="8424807" y="4978240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82"/>
          <p:cNvSpPr/>
          <p:nvPr/>
        </p:nvSpPr>
        <p:spPr>
          <a:xfrm>
            <a:off x="8784347" y="5062970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83"/>
          <p:cNvSpPr/>
          <p:nvPr/>
        </p:nvSpPr>
        <p:spPr>
          <a:xfrm>
            <a:off x="8936747" y="5107751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84"/>
          <p:cNvSpPr/>
          <p:nvPr/>
        </p:nvSpPr>
        <p:spPr>
          <a:xfrm>
            <a:off x="9096762" y="5155120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85"/>
          <p:cNvSpPr/>
          <p:nvPr/>
        </p:nvSpPr>
        <p:spPr>
          <a:xfrm>
            <a:off x="9239637" y="5182065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9392037" y="5199996"/>
            <a:ext cx="144016" cy="145617"/>
          </a:xfrm>
          <a:prstGeom prst="ellipse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/>
          <p:cNvSpPr txBox="1"/>
          <p:nvPr/>
        </p:nvSpPr>
        <p:spPr>
          <a:xfrm>
            <a:off x="7445408" y="234993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DRAM</a:t>
            </a:r>
            <a:endParaRPr lang="ko-KR" altLang="en-US" b="1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9" name="직선 연결선 88"/>
          <p:cNvCxnSpPr/>
          <p:nvPr/>
        </p:nvCxnSpPr>
        <p:spPr>
          <a:xfrm flipV="1">
            <a:off x="7059944" y="5496906"/>
            <a:ext cx="0" cy="21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762723" y="574898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478037" y="574898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98932" y="574898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937595" y="574898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643250" y="574898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139859" y="1695651"/>
            <a:ext cx="17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최소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선폭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nm)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타원 147"/>
          <p:cNvSpPr/>
          <p:nvPr/>
        </p:nvSpPr>
        <p:spPr>
          <a:xfrm>
            <a:off x="8734107" y="4665558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타원 148"/>
          <p:cNvSpPr/>
          <p:nvPr/>
        </p:nvSpPr>
        <p:spPr>
          <a:xfrm>
            <a:off x="8969955" y="4665558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타원 149"/>
          <p:cNvSpPr/>
          <p:nvPr/>
        </p:nvSpPr>
        <p:spPr>
          <a:xfrm>
            <a:off x="9207935" y="4665558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타원 150"/>
          <p:cNvSpPr/>
          <p:nvPr/>
        </p:nvSpPr>
        <p:spPr>
          <a:xfrm>
            <a:off x="9441459" y="4665558"/>
            <a:ext cx="143643" cy="1456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TextBox 151"/>
          <p:cNvSpPr txBox="1"/>
          <p:nvPr/>
        </p:nvSpPr>
        <p:spPr>
          <a:xfrm>
            <a:off x="7057719" y="4962599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NAND(2D)</a:t>
            </a:r>
            <a:endParaRPr lang="ko-KR" altLang="en-US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8394361" y="4313339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NAND(3D)</a:t>
            </a:r>
            <a:endParaRPr lang="ko-KR" altLang="en-US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62" name="직선 화살표 연결선 161"/>
          <p:cNvCxnSpPr/>
          <p:nvPr/>
        </p:nvCxnSpPr>
        <p:spPr>
          <a:xfrm>
            <a:off x="8755143" y="4741542"/>
            <a:ext cx="1206257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C6F09B40-A9F8-43A2-892F-4F346D9F0F1F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19227316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그림 1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279" y="2085616"/>
            <a:ext cx="2012895" cy="1559408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6451209" y="1673424"/>
            <a:ext cx="2491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TSV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(through-silicon via)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0" name="그림 1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694" y="2089333"/>
            <a:ext cx="2002187" cy="1549218"/>
          </a:xfrm>
          <a:prstGeom prst="rect">
            <a:avLst/>
          </a:prstGeom>
        </p:spPr>
      </p:pic>
      <p:sp>
        <p:nvSpPr>
          <p:cNvPr id="121" name="TextBox 120"/>
          <p:cNvSpPr txBox="1"/>
          <p:nvPr/>
        </p:nvSpPr>
        <p:spPr>
          <a:xfrm>
            <a:off x="4239480" y="1682418"/>
            <a:ext cx="2103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멀티칩패키지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(MCP)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3" name="오른쪽 화살표 122"/>
          <p:cNvSpPr/>
          <p:nvPr/>
        </p:nvSpPr>
        <p:spPr>
          <a:xfrm>
            <a:off x="6190558" y="2792529"/>
            <a:ext cx="699351" cy="276999"/>
          </a:xfrm>
          <a:prstGeom prst="rightArrow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4268855" y="4108520"/>
            <a:ext cx="3134764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marR="127000" indent="-252000" fontAlgn="base"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en-US" altLang="ko-KR" sz="16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</a:t>
            </a:r>
            <a:r>
              <a:rPr lang="ko-KR" altLang="en-US" sz="16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하이닉스 </a:t>
            </a:r>
            <a:endParaRPr lang="en-US" altLang="ko-KR" sz="16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6587461" y="4095166"/>
            <a:ext cx="816249" cy="348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2000" marR="127000" indent="-252000" fontAlgn="base"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16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</a:t>
            </a:r>
            <a:endParaRPr lang="en-US" altLang="ko-KR" sz="16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251626" y="4466402"/>
            <a:ext cx="2362025" cy="630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-23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12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층 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TSV 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</a:t>
            </a:r>
            <a:endParaRPr lang="en-US" altLang="ko-KR" sz="16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(24GB 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용량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576816" y="4448654"/>
            <a:ext cx="2317656" cy="630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-24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12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층 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TSV 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</a:t>
            </a:r>
            <a:endParaRPr lang="en-US" altLang="ko-KR" sz="16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r">
              <a:lnSpc>
                <a:spcPts val="22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(36GB </a:t>
            </a:r>
            <a:r>
              <a:rPr lang="ko-KR" altLang="en-US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용량</a:t>
            </a:r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pic>
        <p:nvPicPr>
          <p:cNvPr id="189" name="그림 18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3181" y="5050594"/>
            <a:ext cx="2196065" cy="1380737"/>
          </a:xfrm>
          <a:prstGeom prst="rect">
            <a:avLst/>
          </a:prstGeom>
        </p:spPr>
      </p:pic>
      <p:sp>
        <p:nvSpPr>
          <p:cNvPr id="190" name="TextBox 189"/>
          <p:cNvSpPr txBox="1"/>
          <p:nvPr/>
        </p:nvSpPr>
        <p:spPr>
          <a:xfrm>
            <a:off x="317111" y="1124744"/>
            <a:ext cx="2911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차원 집적의 한계 제기</a:t>
            </a:r>
          </a:p>
        </p:txBody>
      </p:sp>
      <p:pic>
        <p:nvPicPr>
          <p:cNvPr id="319" name="그림 3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662" y="3854910"/>
            <a:ext cx="2955476" cy="2489908"/>
          </a:xfrm>
          <a:prstGeom prst="rect">
            <a:avLst/>
          </a:prstGeom>
        </p:spPr>
      </p:pic>
      <p:sp>
        <p:nvSpPr>
          <p:cNvPr id="320" name="TextBox 319"/>
          <p:cNvSpPr txBox="1"/>
          <p:nvPr/>
        </p:nvSpPr>
        <p:spPr>
          <a:xfrm>
            <a:off x="422627" y="3551428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(2D </a:t>
            </a:r>
            <a:r>
              <a:rPr lang="ko-KR" altLang="en-US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수평 배선</a:t>
            </a: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1685263" y="6330807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(3D </a:t>
            </a:r>
            <a:r>
              <a:rPr lang="ko-KR" altLang="en-US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수직 배선</a:t>
            </a: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4" name="직사각형 323"/>
          <p:cNvSpPr/>
          <p:nvPr/>
        </p:nvSpPr>
        <p:spPr>
          <a:xfrm>
            <a:off x="2315843" y="4042817"/>
            <a:ext cx="972890" cy="28337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 dirty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25" name="직사각형 324"/>
          <p:cNvSpPr/>
          <p:nvPr/>
        </p:nvSpPr>
        <p:spPr>
          <a:xfrm>
            <a:off x="317111" y="5846490"/>
            <a:ext cx="972890" cy="28337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 dirty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cxnSp>
        <p:nvCxnSpPr>
          <p:cNvPr id="328" name="직선 화살표 연결선 327"/>
          <p:cNvCxnSpPr>
            <a:endCxn id="329" idx="6"/>
          </p:cNvCxnSpPr>
          <p:nvPr/>
        </p:nvCxnSpPr>
        <p:spPr>
          <a:xfrm flipV="1">
            <a:off x="693736" y="4062102"/>
            <a:ext cx="1433438" cy="928737"/>
          </a:xfrm>
          <a:prstGeom prst="straightConnector1">
            <a:avLst/>
          </a:prstGeom>
          <a:noFill/>
          <a:ln w="76200" cap="flat" cmpd="sng" algn="ctr">
            <a:solidFill>
              <a:srgbClr val="FFC000"/>
            </a:solidFill>
            <a:prstDash val="solid"/>
            <a:miter lim="800000"/>
            <a:headEnd w="sm" len="med"/>
            <a:tailEnd type="stealth"/>
          </a:ln>
          <a:effectLst/>
        </p:spPr>
      </p:cxnSp>
      <p:sp>
        <p:nvSpPr>
          <p:cNvPr id="329" name="타원 328"/>
          <p:cNvSpPr/>
          <p:nvPr/>
        </p:nvSpPr>
        <p:spPr>
          <a:xfrm>
            <a:off x="2024797" y="4013129"/>
            <a:ext cx="102378" cy="97944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30" name="타원 329"/>
          <p:cNvSpPr/>
          <p:nvPr/>
        </p:nvSpPr>
        <p:spPr>
          <a:xfrm>
            <a:off x="635290" y="4938883"/>
            <a:ext cx="104195" cy="97944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cxnSp>
        <p:nvCxnSpPr>
          <p:cNvPr id="331" name="직선 화살표 연결선 330"/>
          <p:cNvCxnSpPr/>
          <p:nvPr/>
        </p:nvCxnSpPr>
        <p:spPr>
          <a:xfrm flipH="1" flipV="1">
            <a:off x="1551344" y="5744457"/>
            <a:ext cx="4356" cy="422582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sp>
        <p:nvSpPr>
          <p:cNvPr id="332" name="타원 331"/>
          <p:cNvSpPr/>
          <p:nvPr/>
        </p:nvSpPr>
        <p:spPr>
          <a:xfrm>
            <a:off x="1499248" y="6157983"/>
            <a:ext cx="104195" cy="97944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cxnSp>
        <p:nvCxnSpPr>
          <p:cNvPr id="333" name="직선 화살표 연결선 332"/>
          <p:cNvCxnSpPr/>
          <p:nvPr/>
        </p:nvCxnSpPr>
        <p:spPr>
          <a:xfrm flipV="1">
            <a:off x="1546993" y="5637029"/>
            <a:ext cx="198811" cy="114218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stealth"/>
          </a:ln>
          <a:effectLst/>
        </p:spPr>
      </p:cxnSp>
      <p:sp>
        <p:nvSpPr>
          <p:cNvPr id="334" name="타원 333"/>
          <p:cNvSpPr/>
          <p:nvPr/>
        </p:nvSpPr>
        <p:spPr>
          <a:xfrm>
            <a:off x="1750911" y="5605221"/>
            <a:ext cx="104195" cy="97944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cxnSp>
        <p:nvCxnSpPr>
          <p:cNvPr id="335" name="직선 화살표 연결선 334"/>
          <p:cNvCxnSpPr/>
          <p:nvPr/>
        </p:nvCxnSpPr>
        <p:spPr>
          <a:xfrm flipV="1">
            <a:off x="1853124" y="5814990"/>
            <a:ext cx="4538" cy="314877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36" name="직선 화살표 연결선 335"/>
          <p:cNvCxnSpPr/>
          <p:nvPr/>
        </p:nvCxnSpPr>
        <p:spPr>
          <a:xfrm flipH="1" flipV="1">
            <a:off x="1747797" y="5814374"/>
            <a:ext cx="4356" cy="422582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37" name="직선 화살표 연결선 336"/>
          <p:cNvCxnSpPr/>
          <p:nvPr/>
        </p:nvCxnSpPr>
        <p:spPr>
          <a:xfrm flipV="1">
            <a:off x="1941976" y="5817561"/>
            <a:ext cx="4673" cy="389395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38" name="직선 화살표 연결선 337"/>
          <p:cNvCxnSpPr/>
          <p:nvPr/>
        </p:nvCxnSpPr>
        <p:spPr>
          <a:xfrm flipV="1">
            <a:off x="2190895" y="5822787"/>
            <a:ext cx="5835" cy="384168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39" name="직선 화살표 연결선 338"/>
          <p:cNvCxnSpPr/>
          <p:nvPr/>
        </p:nvCxnSpPr>
        <p:spPr>
          <a:xfrm flipH="1" flipV="1">
            <a:off x="2334407" y="5829516"/>
            <a:ext cx="400" cy="410626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40" name="직선 화살표 연결선 339"/>
          <p:cNvCxnSpPr/>
          <p:nvPr/>
        </p:nvCxnSpPr>
        <p:spPr>
          <a:xfrm flipV="1">
            <a:off x="2430907" y="5829515"/>
            <a:ext cx="7706" cy="249708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41" name="직선 화살표 연결선 340"/>
          <p:cNvCxnSpPr/>
          <p:nvPr/>
        </p:nvCxnSpPr>
        <p:spPr>
          <a:xfrm flipH="1" flipV="1">
            <a:off x="2536457" y="5822787"/>
            <a:ext cx="2178" cy="165391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42" name="직선 화살표 연결선 341"/>
          <p:cNvCxnSpPr/>
          <p:nvPr/>
        </p:nvCxnSpPr>
        <p:spPr>
          <a:xfrm flipV="1">
            <a:off x="2623665" y="5833346"/>
            <a:ext cx="1" cy="398126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43" name="직선 화살표 연결선 342"/>
          <p:cNvCxnSpPr/>
          <p:nvPr/>
        </p:nvCxnSpPr>
        <p:spPr>
          <a:xfrm flipV="1">
            <a:off x="2873348" y="5766658"/>
            <a:ext cx="5427" cy="221520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cxnSp>
        <p:nvCxnSpPr>
          <p:cNvPr id="344" name="직선 화살표 연결선 343"/>
          <p:cNvCxnSpPr/>
          <p:nvPr/>
        </p:nvCxnSpPr>
        <p:spPr>
          <a:xfrm flipV="1">
            <a:off x="3015709" y="5637029"/>
            <a:ext cx="8869" cy="318718"/>
          </a:xfrm>
          <a:prstGeom prst="straightConnector1">
            <a:avLst/>
          </a:prstGeom>
          <a:noFill/>
          <a:ln w="63500" cap="flat" cmpd="sng" algn="ctr">
            <a:solidFill>
              <a:srgbClr val="FFC000"/>
            </a:solidFill>
            <a:prstDash val="solid"/>
            <a:miter lim="800000"/>
            <a:headEnd w="sm" len="med"/>
            <a:tailEnd type="none"/>
          </a:ln>
          <a:effectLst/>
        </p:spPr>
      </p:cxnSp>
      <p:sp>
        <p:nvSpPr>
          <p:cNvPr id="345" name="직사각형 344"/>
          <p:cNvSpPr/>
          <p:nvPr/>
        </p:nvSpPr>
        <p:spPr>
          <a:xfrm>
            <a:off x="1937966" y="6024163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latin typeface="Calibri"/>
                <a:ea typeface="맑은 고딕" panose="020B0503020000020004" pitchFamily="50" charset="-127"/>
              </a:rPr>
              <a:t>A</a:t>
            </a:r>
            <a:endParaRPr lang="ko-KR" altLang="en-US" b="1" kern="0" dirty="0"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46" name="직사각형 345"/>
          <p:cNvSpPr/>
          <p:nvPr/>
        </p:nvSpPr>
        <p:spPr>
          <a:xfrm>
            <a:off x="2668441" y="5988178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latin typeface="Calibri"/>
                <a:ea typeface="맑은 고딕" panose="020B0503020000020004" pitchFamily="50" charset="-127"/>
              </a:rPr>
              <a:t>B</a:t>
            </a:r>
            <a:endParaRPr lang="ko-KR" altLang="en-US" b="1" kern="0" dirty="0"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47" name="직사각형 346"/>
          <p:cNvSpPr/>
          <p:nvPr/>
        </p:nvSpPr>
        <p:spPr>
          <a:xfrm>
            <a:off x="1911940" y="5588714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latin typeface="Calibri"/>
                <a:ea typeface="맑은 고딕" panose="020B0503020000020004" pitchFamily="50" charset="-127"/>
              </a:rPr>
              <a:t>C</a:t>
            </a:r>
            <a:endParaRPr lang="ko-KR" altLang="en-US" b="1" kern="0" dirty="0"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48" name="직사각형 347"/>
          <p:cNvSpPr/>
          <p:nvPr/>
        </p:nvSpPr>
        <p:spPr>
          <a:xfrm>
            <a:off x="2576928" y="5587578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latin typeface="Calibri"/>
                <a:ea typeface="맑은 고딕" panose="020B0503020000020004" pitchFamily="50" charset="-127"/>
              </a:rPr>
              <a:t>D</a:t>
            </a:r>
            <a:endParaRPr lang="ko-KR" altLang="en-US" b="1" kern="0" dirty="0"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49" name="직사각형 348"/>
          <p:cNvSpPr/>
          <p:nvPr/>
        </p:nvSpPr>
        <p:spPr>
          <a:xfrm>
            <a:off x="2273325" y="5392364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latin typeface="Calibri"/>
                <a:ea typeface="맑은 고딕" panose="020B0503020000020004" pitchFamily="50" charset="-127"/>
              </a:rPr>
              <a:t>E</a:t>
            </a:r>
            <a:endParaRPr lang="ko-KR" altLang="en-US" b="1" kern="0" dirty="0"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0" name="직사각형 349"/>
          <p:cNvSpPr/>
          <p:nvPr/>
        </p:nvSpPr>
        <p:spPr>
          <a:xfrm>
            <a:off x="907512" y="4794559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Calibri"/>
                <a:ea typeface="맑은 고딕" panose="020B0503020000020004" pitchFamily="50" charset="-127"/>
              </a:rPr>
              <a:t>A</a:t>
            </a:r>
            <a:endParaRPr lang="ko-KR" altLang="en-US" b="1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1" name="직사각형 350"/>
          <p:cNvSpPr/>
          <p:nvPr/>
        </p:nvSpPr>
        <p:spPr>
          <a:xfrm>
            <a:off x="1567144" y="4472536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Calibri"/>
                <a:ea typeface="맑은 고딕" panose="020B0503020000020004" pitchFamily="50" charset="-127"/>
              </a:rPr>
              <a:t>B</a:t>
            </a:r>
            <a:endParaRPr lang="ko-KR" altLang="en-US" b="1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2" name="직사각형 351"/>
          <p:cNvSpPr/>
          <p:nvPr/>
        </p:nvSpPr>
        <p:spPr>
          <a:xfrm>
            <a:off x="1937966" y="4508941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Calibri"/>
                <a:ea typeface="맑은 고딕" panose="020B0503020000020004" pitchFamily="50" charset="-127"/>
              </a:rPr>
              <a:t>C</a:t>
            </a:r>
            <a:endParaRPr lang="ko-KR" altLang="en-US" b="1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3" name="직사각형 352"/>
          <p:cNvSpPr/>
          <p:nvPr/>
        </p:nvSpPr>
        <p:spPr>
          <a:xfrm>
            <a:off x="1218865" y="4191172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Calibri"/>
                <a:ea typeface="맑은 고딕" panose="020B0503020000020004" pitchFamily="50" charset="-127"/>
              </a:rPr>
              <a:t>D</a:t>
            </a:r>
            <a:endParaRPr lang="ko-KR" altLang="en-US" b="1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4" name="직사각형 353"/>
          <p:cNvSpPr/>
          <p:nvPr/>
        </p:nvSpPr>
        <p:spPr>
          <a:xfrm>
            <a:off x="741962" y="4190071"/>
            <a:ext cx="252929" cy="19807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Calibri"/>
                <a:ea typeface="맑은 고딕" panose="020B0503020000020004" pitchFamily="50" charset="-127"/>
              </a:rPr>
              <a:t>E</a:t>
            </a:r>
            <a:endParaRPr lang="ko-KR" altLang="en-US" b="1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5" name="직사각형 354"/>
          <p:cNvSpPr/>
          <p:nvPr/>
        </p:nvSpPr>
        <p:spPr>
          <a:xfrm>
            <a:off x="845035" y="4985318"/>
            <a:ext cx="585118" cy="12246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sz="12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Block</a:t>
            </a:r>
            <a:endParaRPr lang="ko-KR" altLang="en-US" sz="1200" kern="0" dirty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6" name="직사각형 355"/>
          <p:cNvSpPr/>
          <p:nvPr/>
        </p:nvSpPr>
        <p:spPr>
          <a:xfrm>
            <a:off x="651509" y="5291170"/>
            <a:ext cx="614940" cy="50407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7" name="굽은 화살표 356"/>
          <p:cNvSpPr/>
          <p:nvPr/>
        </p:nvSpPr>
        <p:spPr>
          <a:xfrm flipV="1">
            <a:off x="803557" y="5192515"/>
            <a:ext cx="547297" cy="595359"/>
          </a:xfrm>
          <a:prstGeom prst="bentArrow">
            <a:avLst>
              <a:gd name="adj1" fmla="val 21646"/>
              <a:gd name="adj2" fmla="val 25000"/>
              <a:gd name="adj3" fmla="val 25000"/>
              <a:gd name="adj4" fmla="val 40396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black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58" name="직사각형 357"/>
          <p:cNvSpPr/>
          <p:nvPr/>
        </p:nvSpPr>
        <p:spPr>
          <a:xfrm>
            <a:off x="422663" y="5372179"/>
            <a:ext cx="1124331" cy="1396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sz="12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Replaced by</a:t>
            </a:r>
            <a:endParaRPr lang="ko-KR" altLang="en-US" sz="1200" kern="0" dirty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3135049" y="6245751"/>
            <a:ext cx="865105" cy="282573"/>
          </a:xfrm>
          <a:prstGeom prst="rect">
            <a:avLst/>
          </a:prstGeom>
          <a:noFill/>
          <a:ln w="3175">
            <a:noFill/>
          </a:ln>
        </p:spPr>
        <p:txBody>
          <a:bodyPr wrap="none" lIns="18000" tIns="18000" rIns="18000" bIns="18000" rtlCol="0">
            <a:spAutoFit/>
          </a:bodyPr>
          <a:lstStyle/>
          <a:p>
            <a:r>
              <a:rPr lang="en-US" altLang="ko-KR" sz="800" dirty="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800" dirty="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800" dirty="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Wafer level</a:t>
            </a:r>
          </a:p>
          <a:p>
            <a:r>
              <a:rPr lang="en-US" altLang="ko-KR" sz="800" dirty="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3D integration</a:t>
            </a:r>
            <a:endParaRPr lang="ko-KR" altLang="en-US" sz="800" dirty="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1" name="직사각형 360"/>
          <p:cNvSpPr/>
          <p:nvPr/>
        </p:nvSpPr>
        <p:spPr>
          <a:xfrm>
            <a:off x="2334407" y="4472537"/>
            <a:ext cx="962898" cy="42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2" name="직사각형 361"/>
          <p:cNvSpPr/>
          <p:nvPr/>
        </p:nvSpPr>
        <p:spPr>
          <a:xfrm>
            <a:off x="2334407" y="4876273"/>
            <a:ext cx="962898" cy="42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직사각형 321"/>
          <p:cNvSpPr/>
          <p:nvPr/>
        </p:nvSpPr>
        <p:spPr>
          <a:xfrm>
            <a:off x="2359357" y="4324950"/>
            <a:ext cx="1702170" cy="39052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Long Global Wire</a:t>
            </a:r>
            <a:endParaRPr lang="ko-KR" altLang="en-US" sz="1400" kern="0" dirty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23" name="직사각형 322"/>
          <p:cNvSpPr/>
          <p:nvPr/>
        </p:nvSpPr>
        <p:spPr>
          <a:xfrm>
            <a:off x="2359357" y="4971488"/>
            <a:ext cx="1285824" cy="39668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Shorter Wire</a:t>
            </a:r>
            <a:endParaRPr lang="ko-KR" altLang="en-US" sz="1400" kern="0" dirty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cxnSp>
        <p:nvCxnSpPr>
          <p:cNvPr id="326" name="직선 화살표 연결선 325"/>
          <p:cNvCxnSpPr/>
          <p:nvPr/>
        </p:nvCxnSpPr>
        <p:spPr>
          <a:xfrm flipH="1" flipV="1">
            <a:off x="1937965" y="4263335"/>
            <a:ext cx="490810" cy="244266"/>
          </a:xfrm>
          <a:prstGeom prst="straightConnector1">
            <a:avLst/>
          </a:prstGeom>
          <a:noFill/>
          <a:ln w="5080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7" name="직선 화살표 연결선 326"/>
          <p:cNvCxnSpPr/>
          <p:nvPr/>
        </p:nvCxnSpPr>
        <p:spPr>
          <a:xfrm flipH="1">
            <a:off x="1765598" y="5190995"/>
            <a:ext cx="615051" cy="378388"/>
          </a:xfrm>
          <a:prstGeom prst="straightConnector1">
            <a:avLst/>
          </a:prstGeom>
          <a:noFill/>
          <a:ln w="5080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80" name="그림 37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72" y="1764503"/>
            <a:ext cx="2558424" cy="1305025"/>
          </a:xfrm>
          <a:prstGeom prst="rect">
            <a:avLst/>
          </a:prstGeom>
        </p:spPr>
      </p:pic>
      <p:sp>
        <p:nvSpPr>
          <p:cNvPr id="381" name="직사각형 380"/>
          <p:cNvSpPr/>
          <p:nvPr/>
        </p:nvSpPr>
        <p:spPr>
          <a:xfrm>
            <a:off x="2456355" y="1764502"/>
            <a:ext cx="1461155" cy="6935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Calibri"/>
              <a:ea typeface="맑은 고딕" panose="020B0503020000020004" pitchFamily="50" charset="-127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2057593" y="1825777"/>
            <a:ext cx="859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ko-KR" sz="1600" b="1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28nm</a:t>
            </a:r>
            <a:endParaRPr lang="ko-KR" altLang="en-US" sz="1600" b="1" kern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83" name="직선 화살표 연결선 382"/>
          <p:cNvCxnSpPr/>
          <p:nvPr/>
        </p:nvCxnSpPr>
        <p:spPr>
          <a:xfrm>
            <a:off x="2473160" y="2147327"/>
            <a:ext cx="0" cy="308111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4" name="TextBox 383"/>
          <p:cNvSpPr txBox="1"/>
          <p:nvPr/>
        </p:nvSpPr>
        <p:spPr>
          <a:xfrm rot="16200000">
            <a:off x="21097" y="2383926"/>
            <a:ext cx="1391974" cy="288147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 latinLnBrk="0">
              <a:defRPr/>
            </a:pPr>
            <a:r>
              <a:rPr lang="ko-KR" altLang="en-US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트랜지스터 가격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934452" y="3083254"/>
            <a:ext cx="20839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90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1388971" y="3083254"/>
            <a:ext cx="20839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65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1877658" y="3083254"/>
            <a:ext cx="20839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40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332177" y="3083254"/>
            <a:ext cx="20839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28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794977" y="3083254"/>
            <a:ext cx="20839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3146650" y="3083254"/>
            <a:ext cx="495328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none" lIns="0" tIns="0" rIns="0" bIns="0" rtlCol="0">
            <a:spAutoFit/>
          </a:bodyPr>
          <a:lstStyle/>
          <a:p>
            <a:pPr algn="ctr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16/14</a:t>
            </a:r>
            <a:endParaRPr lang="ko-KR" altLang="en-US" sz="1400" b="1" kern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071679" y="1881759"/>
            <a:ext cx="501222" cy="282573"/>
          </a:xfrm>
          <a:prstGeom prst="rect">
            <a:avLst/>
          </a:prstGeom>
          <a:noFill/>
          <a:ln w="3175">
            <a:noFill/>
          </a:ln>
        </p:spPr>
        <p:txBody>
          <a:bodyPr wrap="none" lIns="18000" tIns="18000" rIns="18000" bIns="18000" rtlCol="0">
            <a:spAutoFit/>
          </a:bodyPr>
          <a:lstStyle/>
          <a:p>
            <a:pPr latinLnBrk="0">
              <a:defRPr/>
            </a:pPr>
            <a:r>
              <a:rPr lang="en-US" altLang="ko-KR" sz="800" kern="0" dirty="0">
                <a:solidFill>
                  <a:prstClr val="white">
                    <a:lumMod val="50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800" kern="0" dirty="0">
                <a:solidFill>
                  <a:prstClr val="white">
                    <a:lumMod val="50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800" kern="0" dirty="0">
                <a:solidFill>
                  <a:prstClr val="white">
                    <a:lumMod val="50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latinLnBrk="0">
              <a:defRPr/>
            </a:pPr>
            <a:r>
              <a:rPr lang="en-US" altLang="ko-KR" sz="800" kern="0" dirty="0">
                <a:solidFill>
                  <a:prstClr val="white">
                    <a:lumMod val="50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IBS report</a:t>
            </a:r>
            <a:endParaRPr lang="ko-KR" altLang="en-US" sz="800" kern="0" dirty="0">
              <a:solidFill>
                <a:prstClr val="white">
                  <a:lumMod val="50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4235083" y="1124744"/>
            <a:ext cx="4786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차원 </a:t>
            </a:r>
            <a:r>
              <a:rPr lang="ko-KR" altLang="en-US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적층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(HBM: High Bandwidth Memory)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186687" y="1052736"/>
            <a:ext cx="3883784" cy="5616624"/>
          </a:xfrm>
          <a:prstGeom prst="roundRect">
            <a:avLst>
              <a:gd name="adj" fmla="val 2754"/>
            </a:avLst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모서리가 둥근 직사각형 72"/>
          <p:cNvSpPr/>
          <p:nvPr/>
        </p:nvSpPr>
        <p:spPr>
          <a:xfrm>
            <a:off x="4221619" y="1052736"/>
            <a:ext cx="7761834" cy="5616624"/>
          </a:xfrm>
          <a:prstGeom prst="roundRect">
            <a:avLst>
              <a:gd name="adj" fmla="val 2754"/>
            </a:avLst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B967D35-B38D-47AA-9E40-AE2491456BA8}"/>
              </a:ext>
            </a:extLst>
          </p:cNvPr>
          <p:cNvSpPr txBox="1"/>
          <p:nvPr/>
        </p:nvSpPr>
        <p:spPr>
          <a:xfrm>
            <a:off x="1717104" y="258833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DRAM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기술동향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(2)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8A3FEC3-002E-4B56-8A68-B6C4BC09DB4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441" y="5076289"/>
            <a:ext cx="2187617" cy="13807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9F98B0-1EE0-4BF4-89C3-CBD0B53E6669}"/>
              </a:ext>
            </a:extLst>
          </p:cNvPr>
          <p:cNvSpPr txBox="1"/>
          <p:nvPr/>
        </p:nvSpPr>
        <p:spPr>
          <a:xfrm>
            <a:off x="4796700" y="3645024"/>
            <a:ext cx="1242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(Wire</a:t>
            </a:r>
            <a:r>
              <a:rPr lang="ko-KR" altLang="en-US" sz="1200" dirty="0"/>
              <a:t> </a:t>
            </a:r>
            <a:r>
              <a:rPr lang="en-US" altLang="ko-KR" sz="1200" dirty="0"/>
              <a:t>bonding)</a:t>
            </a:r>
            <a:endParaRPr lang="ko-KR" altLang="en-US" sz="12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34D0129C-BC39-45EE-A340-ED176D228F4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4644" y="3473994"/>
            <a:ext cx="2692026" cy="268719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A3535FA0-383C-4963-BAE0-F8CA2BF572A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694" y="5042755"/>
            <a:ext cx="942169" cy="926849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5CE9303E-977D-4A57-8D44-D5285F5FC6C3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6516760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233AF7-7566-456A-9C51-C3DFA1804C97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B6444DC-94CC-44EB-831B-7FCD083137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105"/>
          <a:stretch/>
        </p:blipFill>
        <p:spPr>
          <a:xfrm>
            <a:off x="961308" y="1955800"/>
            <a:ext cx="10269383" cy="4212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26740E-56C7-47D8-8A14-2680D149D183}"/>
              </a:ext>
            </a:extLst>
          </p:cNvPr>
          <p:cNvSpPr txBox="1"/>
          <p:nvPr/>
        </p:nvSpPr>
        <p:spPr>
          <a:xfrm>
            <a:off x="0" y="90078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NAND Flash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cs typeface="Arial" pitchFamily="34" charset="0"/>
              </a:rPr>
              <a:t>시제품</a:t>
            </a:r>
          </a:p>
        </p:txBody>
      </p:sp>
    </p:spTree>
    <p:extLst>
      <p:ext uri="{BB962C8B-B14F-4D97-AF65-F5344CB8AC3E}">
        <p14:creationId xmlns:p14="http://schemas.microsoft.com/office/powerpoint/2010/main" val="29454929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7104" y="316584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NAND Flash 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62" name="직사각형 361">
            <a:extLst>
              <a:ext uri="{FF2B5EF4-FFF2-40B4-BE49-F238E27FC236}">
                <a16:creationId xmlns:a16="http://schemas.microsoft.com/office/drawing/2014/main" id="{E3C5ABB0-EE67-4CC3-95EB-1A995DDB8B64}"/>
              </a:ext>
            </a:extLst>
          </p:cNvPr>
          <p:cNvSpPr/>
          <p:nvPr/>
        </p:nvSpPr>
        <p:spPr>
          <a:xfrm>
            <a:off x="1831846" y="1048961"/>
            <a:ext cx="2679978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NAND Flash </a:t>
            </a:r>
            <a:r>
              <a: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설계도</a:t>
            </a:r>
            <a:endParaRPr kumimoji="0" lang="en-US" altLang="ko-KR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63" name="그룹 362">
            <a:extLst>
              <a:ext uri="{FF2B5EF4-FFF2-40B4-BE49-F238E27FC236}">
                <a16:creationId xmlns:a16="http://schemas.microsoft.com/office/drawing/2014/main" id="{B788A1D2-7A38-4673-A289-4755D1BB49F4}"/>
              </a:ext>
            </a:extLst>
          </p:cNvPr>
          <p:cNvGrpSpPr/>
          <p:nvPr/>
        </p:nvGrpSpPr>
        <p:grpSpPr>
          <a:xfrm>
            <a:off x="1919536" y="1628800"/>
            <a:ext cx="4104456" cy="3638550"/>
            <a:chOff x="395536" y="1988840"/>
            <a:chExt cx="4104456" cy="3638550"/>
          </a:xfrm>
        </p:grpSpPr>
        <p:pic>
          <p:nvPicPr>
            <p:cNvPr id="364" name="그림 363">
              <a:extLst>
                <a:ext uri="{FF2B5EF4-FFF2-40B4-BE49-F238E27FC236}">
                  <a16:creationId xmlns:a16="http://schemas.microsoft.com/office/drawing/2014/main" id="{B219DD46-6B17-4B61-B66D-2BE562EDD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6" y="1988840"/>
              <a:ext cx="4029075" cy="3638550"/>
            </a:xfrm>
            <a:prstGeom prst="rect">
              <a:avLst/>
            </a:prstGeom>
          </p:spPr>
        </p:pic>
        <p:sp>
          <p:nvSpPr>
            <p:cNvPr id="365" name="직사각형 364">
              <a:extLst>
                <a:ext uri="{FF2B5EF4-FFF2-40B4-BE49-F238E27FC236}">
                  <a16:creationId xmlns:a16="http://schemas.microsoft.com/office/drawing/2014/main" id="{0567C4FB-20CD-4916-A13C-BB3E742AF547}"/>
                </a:ext>
              </a:extLst>
            </p:cNvPr>
            <p:cNvSpPr/>
            <p:nvPr/>
          </p:nvSpPr>
          <p:spPr>
            <a:xfrm>
              <a:off x="3923928" y="5047034"/>
              <a:ext cx="576064" cy="542206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굴림"/>
                <a:ea typeface="굴림"/>
                <a:cs typeface="+mn-cs"/>
              </a:endParaRPr>
            </a:p>
          </p:txBody>
        </p:sp>
      </p:grpSp>
      <p:sp>
        <p:nvSpPr>
          <p:cNvPr id="366" name="직사각형 365">
            <a:extLst>
              <a:ext uri="{FF2B5EF4-FFF2-40B4-BE49-F238E27FC236}">
                <a16:creationId xmlns:a16="http://schemas.microsoft.com/office/drawing/2014/main" id="{8DD6A96B-AF27-436C-8238-3FF2F37B8C17}"/>
              </a:ext>
            </a:extLst>
          </p:cNvPr>
          <p:cNvSpPr/>
          <p:nvPr/>
        </p:nvSpPr>
        <p:spPr>
          <a:xfrm>
            <a:off x="6672064" y="3899198"/>
            <a:ext cx="3308732" cy="100811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</a:b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반도체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(Silicon)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67" name="직사각형 366">
            <a:extLst>
              <a:ext uri="{FF2B5EF4-FFF2-40B4-BE49-F238E27FC236}">
                <a16:creationId xmlns:a16="http://schemas.microsoft.com/office/drawing/2014/main" id="{D7B62F43-6204-4D49-A4BC-3C44D4EE4ED1}"/>
              </a:ext>
            </a:extLst>
          </p:cNvPr>
          <p:cNvSpPr/>
          <p:nvPr/>
        </p:nvSpPr>
        <p:spPr>
          <a:xfrm>
            <a:off x="7455354" y="3576314"/>
            <a:ext cx="1742253" cy="327393"/>
          </a:xfrm>
          <a:prstGeom prst="rect">
            <a:avLst/>
          </a:prstGeom>
          <a:solidFill>
            <a:srgbClr val="BBE0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절연체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(SiO</a:t>
            </a:r>
            <a:r>
              <a:rPr kumimoji="0" lang="en-US" altLang="ko-KR" sz="16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2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)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68" name="직사각형 367">
            <a:extLst>
              <a:ext uri="{FF2B5EF4-FFF2-40B4-BE49-F238E27FC236}">
                <a16:creationId xmlns:a16="http://schemas.microsoft.com/office/drawing/2014/main" id="{88918E89-D923-45DA-8530-56D442184F7E}"/>
              </a:ext>
            </a:extLst>
          </p:cNvPr>
          <p:cNvSpPr/>
          <p:nvPr/>
        </p:nvSpPr>
        <p:spPr>
          <a:xfrm>
            <a:off x="7455354" y="2597762"/>
            <a:ext cx="1742253" cy="327393"/>
          </a:xfrm>
          <a:prstGeom prst="rect">
            <a:avLst/>
          </a:prstGeom>
          <a:solidFill>
            <a:srgbClr val="BBE0E3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금속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(Metal)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69" name="직사각형 368">
            <a:extLst>
              <a:ext uri="{FF2B5EF4-FFF2-40B4-BE49-F238E27FC236}">
                <a16:creationId xmlns:a16="http://schemas.microsoft.com/office/drawing/2014/main" id="{9FCEB333-4FA4-4E2E-9D76-E9409850EB2E}"/>
              </a:ext>
            </a:extLst>
          </p:cNvPr>
          <p:cNvSpPr/>
          <p:nvPr/>
        </p:nvSpPr>
        <p:spPr>
          <a:xfrm>
            <a:off x="6683470" y="3911614"/>
            <a:ext cx="762790" cy="35079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전자</a:t>
            </a:r>
          </a:p>
        </p:txBody>
      </p:sp>
      <p:sp>
        <p:nvSpPr>
          <p:cNvPr id="370" name="직사각형 369">
            <a:extLst>
              <a:ext uri="{FF2B5EF4-FFF2-40B4-BE49-F238E27FC236}">
                <a16:creationId xmlns:a16="http://schemas.microsoft.com/office/drawing/2014/main" id="{41B3FC06-9138-4525-B0F6-C5E01DEC827B}"/>
              </a:ext>
            </a:extLst>
          </p:cNvPr>
          <p:cNvSpPr/>
          <p:nvPr/>
        </p:nvSpPr>
        <p:spPr>
          <a:xfrm>
            <a:off x="9197608" y="3911614"/>
            <a:ext cx="786825" cy="35079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전자</a:t>
            </a:r>
          </a:p>
        </p:txBody>
      </p:sp>
      <p:grpSp>
        <p:nvGrpSpPr>
          <p:cNvPr id="371" name="그룹 370">
            <a:extLst>
              <a:ext uri="{FF2B5EF4-FFF2-40B4-BE49-F238E27FC236}">
                <a16:creationId xmlns:a16="http://schemas.microsoft.com/office/drawing/2014/main" id="{22805B6C-E1AA-4409-90D5-22A2DF10039B}"/>
              </a:ext>
            </a:extLst>
          </p:cNvPr>
          <p:cNvGrpSpPr/>
          <p:nvPr/>
        </p:nvGrpSpPr>
        <p:grpSpPr>
          <a:xfrm>
            <a:off x="6718670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72" name="타원 371">
              <a:extLst>
                <a:ext uri="{FF2B5EF4-FFF2-40B4-BE49-F238E27FC236}">
                  <a16:creationId xmlns:a16="http://schemas.microsoft.com/office/drawing/2014/main" id="{AC932EC4-2902-4BD0-8C23-2A2E8619CC8E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73" name="직선 연결선 372">
              <a:extLst>
                <a:ext uri="{FF2B5EF4-FFF2-40B4-BE49-F238E27FC236}">
                  <a16:creationId xmlns:a16="http://schemas.microsoft.com/office/drawing/2014/main" id="{955B8389-B7FA-4A6F-A6A5-6B99F5A61A17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74" name="그룹 373">
            <a:extLst>
              <a:ext uri="{FF2B5EF4-FFF2-40B4-BE49-F238E27FC236}">
                <a16:creationId xmlns:a16="http://schemas.microsoft.com/office/drawing/2014/main" id="{52D26EF0-4A83-4206-9666-37FDC0A4804D}"/>
              </a:ext>
            </a:extLst>
          </p:cNvPr>
          <p:cNvGrpSpPr/>
          <p:nvPr/>
        </p:nvGrpSpPr>
        <p:grpSpPr>
          <a:xfrm>
            <a:off x="6895167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75" name="타원 374">
              <a:extLst>
                <a:ext uri="{FF2B5EF4-FFF2-40B4-BE49-F238E27FC236}">
                  <a16:creationId xmlns:a16="http://schemas.microsoft.com/office/drawing/2014/main" id="{813A8624-13BD-4AC1-A851-D5DB10A33F6D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76" name="직선 연결선 375">
              <a:extLst>
                <a:ext uri="{FF2B5EF4-FFF2-40B4-BE49-F238E27FC236}">
                  <a16:creationId xmlns:a16="http://schemas.microsoft.com/office/drawing/2014/main" id="{B0539F7A-67C1-4E38-A13E-B59AFDED625B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77" name="그룹 376">
            <a:extLst>
              <a:ext uri="{FF2B5EF4-FFF2-40B4-BE49-F238E27FC236}">
                <a16:creationId xmlns:a16="http://schemas.microsoft.com/office/drawing/2014/main" id="{2FDCA833-CBF8-42BC-8CAE-038551BF8EDB}"/>
              </a:ext>
            </a:extLst>
          </p:cNvPr>
          <p:cNvGrpSpPr/>
          <p:nvPr/>
        </p:nvGrpSpPr>
        <p:grpSpPr>
          <a:xfrm>
            <a:off x="7064865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78" name="타원 377">
              <a:extLst>
                <a:ext uri="{FF2B5EF4-FFF2-40B4-BE49-F238E27FC236}">
                  <a16:creationId xmlns:a16="http://schemas.microsoft.com/office/drawing/2014/main" id="{49D120F9-C51B-4EFC-8627-1DA1F010CFEF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79" name="직선 연결선 378">
              <a:extLst>
                <a:ext uri="{FF2B5EF4-FFF2-40B4-BE49-F238E27FC236}">
                  <a16:creationId xmlns:a16="http://schemas.microsoft.com/office/drawing/2014/main" id="{FA1AF99E-6EEF-4236-BA16-7758299262B4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80" name="그룹 379">
            <a:extLst>
              <a:ext uri="{FF2B5EF4-FFF2-40B4-BE49-F238E27FC236}">
                <a16:creationId xmlns:a16="http://schemas.microsoft.com/office/drawing/2014/main" id="{E92FB5A5-BD8F-4A65-80DA-005F2D3BD0F2}"/>
              </a:ext>
            </a:extLst>
          </p:cNvPr>
          <p:cNvGrpSpPr/>
          <p:nvPr/>
        </p:nvGrpSpPr>
        <p:grpSpPr>
          <a:xfrm>
            <a:off x="7235989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81" name="타원 380">
              <a:extLst>
                <a:ext uri="{FF2B5EF4-FFF2-40B4-BE49-F238E27FC236}">
                  <a16:creationId xmlns:a16="http://schemas.microsoft.com/office/drawing/2014/main" id="{EA3A4968-FAA3-4C51-BDC0-E3E130966B20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82" name="직선 연결선 381">
              <a:extLst>
                <a:ext uri="{FF2B5EF4-FFF2-40B4-BE49-F238E27FC236}">
                  <a16:creationId xmlns:a16="http://schemas.microsoft.com/office/drawing/2014/main" id="{C45627C3-3783-4916-91CE-BEF39A18C744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83" name="그룹 382">
            <a:extLst>
              <a:ext uri="{FF2B5EF4-FFF2-40B4-BE49-F238E27FC236}">
                <a16:creationId xmlns:a16="http://schemas.microsoft.com/office/drawing/2014/main" id="{58AF6F92-5AA8-4571-8819-EC0D41852DF9}"/>
              </a:ext>
            </a:extLst>
          </p:cNvPr>
          <p:cNvGrpSpPr/>
          <p:nvPr/>
        </p:nvGrpSpPr>
        <p:grpSpPr>
          <a:xfrm>
            <a:off x="9261323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84" name="타원 383">
              <a:extLst>
                <a:ext uri="{FF2B5EF4-FFF2-40B4-BE49-F238E27FC236}">
                  <a16:creationId xmlns:a16="http://schemas.microsoft.com/office/drawing/2014/main" id="{0ECCA3E6-9C24-4588-92CC-0CBE12164BAC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85" name="직선 연결선 384">
              <a:extLst>
                <a:ext uri="{FF2B5EF4-FFF2-40B4-BE49-F238E27FC236}">
                  <a16:creationId xmlns:a16="http://schemas.microsoft.com/office/drawing/2014/main" id="{F266C9F6-92CB-4CDC-B867-7F24F978AE51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86" name="그룹 385">
            <a:extLst>
              <a:ext uri="{FF2B5EF4-FFF2-40B4-BE49-F238E27FC236}">
                <a16:creationId xmlns:a16="http://schemas.microsoft.com/office/drawing/2014/main" id="{74CF69BC-D3BB-4EE3-A5CD-8190C9B02473}"/>
              </a:ext>
            </a:extLst>
          </p:cNvPr>
          <p:cNvGrpSpPr/>
          <p:nvPr/>
        </p:nvGrpSpPr>
        <p:grpSpPr>
          <a:xfrm>
            <a:off x="9437820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87" name="타원 386">
              <a:extLst>
                <a:ext uri="{FF2B5EF4-FFF2-40B4-BE49-F238E27FC236}">
                  <a16:creationId xmlns:a16="http://schemas.microsoft.com/office/drawing/2014/main" id="{8CB8CB15-4470-4EE4-949B-3EECE284C34E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88" name="직선 연결선 387">
              <a:extLst>
                <a:ext uri="{FF2B5EF4-FFF2-40B4-BE49-F238E27FC236}">
                  <a16:creationId xmlns:a16="http://schemas.microsoft.com/office/drawing/2014/main" id="{DCF7AE45-3190-4A0A-BBE4-844D295EF41C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89" name="그룹 388">
            <a:extLst>
              <a:ext uri="{FF2B5EF4-FFF2-40B4-BE49-F238E27FC236}">
                <a16:creationId xmlns:a16="http://schemas.microsoft.com/office/drawing/2014/main" id="{E90D418B-F2CA-40B9-842D-021C65A93C7B}"/>
              </a:ext>
            </a:extLst>
          </p:cNvPr>
          <p:cNvGrpSpPr/>
          <p:nvPr/>
        </p:nvGrpSpPr>
        <p:grpSpPr>
          <a:xfrm>
            <a:off x="9607518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90" name="타원 389">
              <a:extLst>
                <a:ext uri="{FF2B5EF4-FFF2-40B4-BE49-F238E27FC236}">
                  <a16:creationId xmlns:a16="http://schemas.microsoft.com/office/drawing/2014/main" id="{BBE621B1-8CF6-479F-8562-CF7785130E92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91" name="직선 연결선 390">
              <a:extLst>
                <a:ext uri="{FF2B5EF4-FFF2-40B4-BE49-F238E27FC236}">
                  <a16:creationId xmlns:a16="http://schemas.microsoft.com/office/drawing/2014/main" id="{EC545A20-55B6-4755-B536-62DD63997209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grpSp>
        <p:nvGrpSpPr>
          <p:cNvPr id="392" name="그룹 391">
            <a:extLst>
              <a:ext uri="{FF2B5EF4-FFF2-40B4-BE49-F238E27FC236}">
                <a16:creationId xmlns:a16="http://schemas.microsoft.com/office/drawing/2014/main" id="{2536BE58-5842-4715-86C9-7571402DCCD3}"/>
              </a:ext>
            </a:extLst>
          </p:cNvPr>
          <p:cNvGrpSpPr/>
          <p:nvPr/>
        </p:nvGrpSpPr>
        <p:grpSpPr>
          <a:xfrm>
            <a:off x="9778642" y="3935694"/>
            <a:ext cx="144000" cy="144000"/>
            <a:chOff x="2227597" y="5301208"/>
            <a:chExt cx="144000" cy="144000"/>
          </a:xfrm>
          <a:solidFill>
            <a:srgbClr val="CC00CC"/>
          </a:solidFill>
        </p:grpSpPr>
        <p:sp>
          <p:nvSpPr>
            <p:cNvPr id="393" name="타원 392">
              <a:extLst>
                <a:ext uri="{FF2B5EF4-FFF2-40B4-BE49-F238E27FC236}">
                  <a16:creationId xmlns:a16="http://schemas.microsoft.com/office/drawing/2014/main" id="{736C40E8-2227-4B67-A754-CA0992656A88}"/>
                </a:ext>
              </a:extLst>
            </p:cNvPr>
            <p:cNvSpPr/>
            <p:nvPr/>
          </p:nvSpPr>
          <p:spPr>
            <a:xfrm>
              <a:off x="2227597" y="5301208"/>
              <a:ext cx="144000" cy="1440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cxnSp>
          <p:nvCxnSpPr>
            <p:cNvPr id="394" name="직선 연결선 393">
              <a:extLst>
                <a:ext uri="{FF2B5EF4-FFF2-40B4-BE49-F238E27FC236}">
                  <a16:creationId xmlns:a16="http://schemas.microsoft.com/office/drawing/2014/main" id="{45D0B6E2-9E48-4CFC-BD5B-EF08286CD545}"/>
                </a:ext>
              </a:extLst>
            </p:cNvPr>
            <p:cNvCxnSpPr/>
            <p:nvPr/>
          </p:nvCxnSpPr>
          <p:spPr>
            <a:xfrm>
              <a:off x="2244549" y="5373216"/>
              <a:ext cx="108000" cy="0"/>
            </a:xfrm>
            <a:prstGeom prst="line">
              <a:avLst/>
            </a:prstGeom>
            <a:grp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sp>
        <p:nvSpPr>
          <p:cNvPr id="395" name="TextBox 394">
            <a:extLst>
              <a:ext uri="{FF2B5EF4-FFF2-40B4-BE49-F238E27FC236}">
                <a16:creationId xmlns:a16="http://schemas.microsoft.com/office/drawing/2014/main" id="{88C3B1E0-0EA5-47C4-A163-C5700F9687BF}"/>
              </a:ext>
            </a:extLst>
          </p:cNvPr>
          <p:cNvSpPr txBox="1"/>
          <p:nvPr/>
        </p:nvSpPr>
        <p:spPr>
          <a:xfrm>
            <a:off x="8026044" y="1949689"/>
            <a:ext cx="634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Gate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5A86CC94-8BE4-451F-A822-670D8E3676B5}"/>
              </a:ext>
            </a:extLst>
          </p:cNvPr>
          <p:cNvSpPr txBox="1"/>
          <p:nvPr/>
        </p:nvSpPr>
        <p:spPr>
          <a:xfrm>
            <a:off x="6563561" y="3251358"/>
            <a:ext cx="842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Source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397" name="직선 연결선 396">
            <a:extLst>
              <a:ext uri="{FF2B5EF4-FFF2-40B4-BE49-F238E27FC236}">
                <a16:creationId xmlns:a16="http://schemas.microsoft.com/office/drawing/2014/main" id="{F28E38AC-D082-465F-BA25-1A8AED618376}"/>
              </a:ext>
            </a:extLst>
          </p:cNvPr>
          <p:cNvCxnSpPr/>
          <p:nvPr/>
        </p:nvCxnSpPr>
        <p:spPr>
          <a:xfrm flipH="1" flipV="1">
            <a:off x="9581820" y="3639741"/>
            <a:ext cx="0" cy="25200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98" name="직선 연결선 397">
            <a:extLst>
              <a:ext uri="{FF2B5EF4-FFF2-40B4-BE49-F238E27FC236}">
                <a16:creationId xmlns:a16="http://schemas.microsoft.com/office/drawing/2014/main" id="{E8D1115B-32D6-4C82-9F9C-7846F90E686A}"/>
              </a:ext>
            </a:extLst>
          </p:cNvPr>
          <p:cNvCxnSpPr/>
          <p:nvPr/>
        </p:nvCxnSpPr>
        <p:spPr>
          <a:xfrm flipH="1" flipV="1">
            <a:off x="7061328" y="3639741"/>
            <a:ext cx="0" cy="25200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99" name="직선 연결선 398">
            <a:extLst>
              <a:ext uri="{FF2B5EF4-FFF2-40B4-BE49-F238E27FC236}">
                <a16:creationId xmlns:a16="http://schemas.microsoft.com/office/drawing/2014/main" id="{3ABFACAD-E60A-4D56-91E5-0584D8730752}"/>
              </a:ext>
            </a:extLst>
          </p:cNvPr>
          <p:cNvCxnSpPr/>
          <p:nvPr/>
        </p:nvCxnSpPr>
        <p:spPr>
          <a:xfrm flipH="1" flipV="1">
            <a:off x="8327714" y="2345761"/>
            <a:ext cx="0" cy="25200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400" name="타원 399">
            <a:extLst>
              <a:ext uri="{FF2B5EF4-FFF2-40B4-BE49-F238E27FC236}">
                <a16:creationId xmlns:a16="http://schemas.microsoft.com/office/drawing/2014/main" id="{1B92CDBF-6BBD-4F54-ADAE-9E99AD1A6C70}"/>
              </a:ext>
            </a:extLst>
          </p:cNvPr>
          <p:cNvSpPr/>
          <p:nvPr/>
        </p:nvSpPr>
        <p:spPr>
          <a:xfrm>
            <a:off x="7025328" y="3588195"/>
            <a:ext cx="72000" cy="72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01" name="타원 400">
            <a:extLst>
              <a:ext uri="{FF2B5EF4-FFF2-40B4-BE49-F238E27FC236}">
                <a16:creationId xmlns:a16="http://schemas.microsoft.com/office/drawing/2014/main" id="{ED24D66B-CCD9-4A3E-A08C-BCADDA662244}"/>
              </a:ext>
            </a:extLst>
          </p:cNvPr>
          <p:cNvSpPr/>
          <p:nvPr/>
        </p:nvSpPr>
        <p:spPr>
          <a:xfrm>
            <a:off x="8291714" y="2279975"/>
            <a:ext cx="72000" cy="72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02" name="타원 401">
            <a:extLst>
              <a:ext uri="{FF2B5EF4-FFF2-40B4-BE49-F238E27FC236}">
                <a16:creationId xmlns:a16="http://schemas.microsoft.com/office/drawing/2014/main" id="{6D5853C2-8588-4AE1-AF04-63F96BD82839}"/>
              </a:ext>
            </a:extLst>
          </p:cNvPr>
          <p:cNvSpPr/>
          <p:nvPr/>
        </p:nvSpPr>
        <p:spPr>
          <a:xfrm>
            <a:off x="9540177" y="3576313"/>
            <a:ext cx="72000" cy="72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1118E6DD-17A4-4ABC-BAC3-130C8F677853}"/>
              </a:ext>
            </a:extLst>
          </p:cNvPr>
          <p:cNvSpPr txBox="1"/>
          <p:nvPr/>
        </p:nvSpPr>
        <p:spPr>
          <a:xfrm>
            <a:off x="9256288" y="3251358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Drain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404" name="그룹 403">
            <a:extLst>
              <a:ext uri="{FF2B5EF4-FFF2-40B4-BE49-F238E27FC236}">
                <a16:creationId xmlns:a16="http://schemas.microsoft.com/office/drawing/2014/main" id="{20D4E67A-C40D-4967-9369-9FD8A869F61F}"/>
              </a:ext>
            </a:extLst>
          </p:cNvPr>
          <p:cNvGrpSpPr/>
          <p:nvPr/>
        </p:nvGrpSpPr>
        <p:grpSpPr>
          <a:xfrm>
            <a:off x="7474909" y="3935694"/>
            <a:ext cx="1696006" cy="144000"/>
            <a:chOff x="3718661" y="5337704"/>
            <a:chExt cx="1696006" cy="144000"/>
          </a:xfrm>
          <a:solidFill>
            <a:srgbClr val="CC00CC"/>
          </a:solidFill>
        </p:grpSpPr>
        <p:grpSp>
          <p:nvGrpSpPr>
            <p:cNvPr id="405" name="그룹 404">
              <a:extLst>
                <a:ext uri="{FF2B5EF4-FFF2-40B4-BE49-F238E27FC236}">
                  <a16:creationId xmlns:a16="http://schemas.microsoft.com/office/drawing/2014/main" id="{B60095B1-6575-4FEB-8A13-50C1ADE34467}"/>
                </a:ext>
              </a:extLst>
            </p:cNvPr>
            <p:cNvGrpSpPr/>
            <p:nvPr/>
          </p:nvGrpSpPr>
          <p:grpSpPr>
            <a:xfrm>
              <a:off x="3718661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33" name="타원 432">
                <a:extLst>
                  <a:ext uri="{FF2B5EF4-FFF2-40B4-BE49-F238E27FC236}">
                    <a16:creationId xmlns:a16="http://schemas.microsoft.com/office/drawing/2014/main" id="{69FE7F7A-6813-4CDF-B9A1-E04D1012C821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34" name="직선 연결선 433">
                <a:extLst>
                  <a:ext uri="{FF2B5EF4-FFF2-40B4-BE49-F238E27FC236}">
                    <a16:creationId xmlns:a16="http://schemas.microsoft.com/office/drawing/2014/main" id="{706BC4B7-8428-4B58-86E8-CF17B906EB47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06" name="그룹 405">
              <a:extLst>
                <a:ext uri="{FF2B5EF4-FFF2-40B4-BE49-F238E27FC236}">
                  <a16:creationId xmlns:a16="http://schemas.microsoft.com/office/drawing/2014/main" id="{41C7CB72-3A5B-43A9-A865-B1EE7818FF4F}"/>
                </a:ext>
              </a:extLst>
            </p:cNvPr>
            <p:cNvGrpSpPr/>
            <p:nvPr/>
          </p:nvGrpSpPr>
          <p:grpSpPr>
            <a:xfrm>
              <a:off x="3895158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31" name="타원 430">
                <a:extLst>
                  <a:ext uri="{FF2B5EF4-FFF2-40B4-BE49-F238E27FC236}">
                    <a16:creationId xmlns:a16="http://schemas.microsoft.com/office/drawing/2014/main" id="{D3894A54-EBA3-472C-90A5-6A0F0B728B03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32" name="직선 연결선 431">
                <a:extLst>
                  <a:ext uri="{FF2B5EF4-FFF2-40B4-BE49-F238E27FC236}">
                    <a16:creationId xmlns:a16="http://schemas.microsoft.com/office/drawing/2014/main" id="{85B6EC4D-60F2-428F-9C2D-BBBE32B45FBD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07" name="그룹 406">
              <a:extLst>
                <a:ext uri="{FF2B5EF4-FFF2-40B4-BE49-F238E27FC236}">
                  <a16:creationId xmlns:a16="http://schemas.microsoft.com/office/drawing/2014/main" id="{0F4CE707-EF7D-44CF-B2ED-99C40AF377A3}"/>
                </a:ext>
              </a:extLst>
            </p:cNvPr>
            <p:cNvGrpSpPr/>
            <p:nvPr/>
          </p:nvGrpSpPr>
          <p:grpSpPr>
            <a:xfrm>
              <a:off x="4064856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29" name="타원 428">
                <a:extLst>
                  <a:ext uri="{FF2B5EF4-FFF2-40B4-BE49-F238E27FC236}">
                    <a16:creationId xmlns:a16="http://schemas.microsoft.com/office/drawing/2014/main" id="{B493F26F-AC1B-4DA7-B424-31934AE90D38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30" name="직선 연결선 429">
                <a:extLst>
                  <a:ext uri="{FF2B5EF4-FFF2-40B4-BE49-F238E27FC236}">
                    <a16:creationId xmlns:a16="http://schemas.microsoft.com/office/drawing/2014/main" id="{5A2B53EC-FABA-4B0B-89A3-537519044038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08" name="그룹 407">
              <a:extLst>
                <a:ext uri="{FF2B5EF4-FFF2-40B4-BE49-F238E27FC236}">
                  <a16:creationId xmlns:a16="http://schemas.microsoft.com/office/drawing/2014/main" id="{77E60DF1-AB78-497E-BE0C-2D7E99237B6F}"/>
                </a:ext>
              </a:extLst>
            </p:cNvPr>
            <p:cNvGrpSpPr/>
            <p:nvPr/>
          </p:nvGrpSpPr>
          <p:grpSpPr>
            <a:xfrm>
              <a:off x="4235980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27" name="타원 426">
                <a:extLst>
                  <a:ext uri="{FF2B5EF4-FFF2-40B4-BE49-F238E27FC236}">
                    <a16:creationId xmlns:a16="http://schemas.microsoft.com/office/drawing/2014/main" id="{FECDED1B-F464-4E60-BB3F-69E8A8EE8CCE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28" name="직선 연결선 427">
                <a:extLst>
                  <a:ext uri="{FF2B5EF4-FFF2-40B4-BE49-F238E27FC236}">
                    <a16:creationId xmlns:a16="http://schemas.microsoft.com/office/drawing/2014/main" id="{63A9C694-16E4-4EC5-9D4A-4DD5B7A05D4C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09" name="그룹 408">
              <a:extLst>
                <a:ext uri="{FF2B5EF4-FFF2-40B4-BE49-F238E27FC236}">
                  <a16:creationId xmlns:a16="http://schemas.microsoft.com/office/drawing/2014/main" id="{D7FC649A-A4A8-44C2-BC28-97B479956A74}"/>
                </a:ext>
              </a:extLst>
            </p:cNvPr>
            <p:cNvGrpSpPr/>
            <p:nvPr/>
          </p:nvGrpSpPr>
          <p:grpSpPr>
            <a:xfrm>
              <a:off x="4753348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25" name="타원 424">
                <a:extLst>
                  <a:ext uri="{FF2B5EF4-FFF2-40B4-BE49-F238E27FC236}">
                    <a16:creationId xmlns:a16="http://schemas.microsoft.com/office/drawing/2014/main" id="{2EF2770F-8264-451E-9E1E-3FBCF84382F0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26" name="직선 연결선 425">
                <a:extLst>
                  <a:ext uri="{FF2B5EF4-FFF2-40B4-BE49-F238E27FC236}">
                    <a16:creationId xmlns:a16="http://schemas.microsoft.com/office/drawing/2014/main" id="{0A2C4247-A3D1-492B-8515-5C7D0E1AF540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10" name="그룹 409">
              <a:extLst>
                <a:ext uri="{FF2B5EF4-FFF2-40B4-BE49-F238E27FC236}">
                  <a16:creationId xmlns:a16="http://schemas.microsoft.com/office/drawing/2014/main" id="{47F215C6-D704-4FB4-A39B-B4251552402A}"/>
                </a:ext>
              </a:extLst>
            </p:cNvPr>
            <p:cNvGrpSpPr/>
            <p:nvPr/>
          </p:nvGrpSpPr>
          <p:grpSpPr>
            <a:xfrm>
              <a:off x="4929845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23" name="타원 422">
                <a:extLst>
                  <a:ext uri="{FF2B5EF4-FFF2-40B4-BE49-F238E27FC236}">
                    <a16:creationId xmlns:a16="http://schemas.microsoft.com/office/drawing/2014/main" id="{BD163A03-3F76-473A-9AA0-45B8892ECF1E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24" name="직선 연결선 423">
                <a:extLst>
                  <a:ext uri="{FF2B5EF4-FFF2-40B4-BE49-F238E27FC236}">
                    <a16:creationId xmlns:a16="http://schemas.microsoft.com/office/drawing/2014/main" id="{802A380E-3301-4A98-8001-96EE040733CC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11" name="그룹 410">
              <a:extLst>
                <a:ext uri="{FF2B5EF4-FFF2-40B4-BE49-F238E27FC236}">
                  <a16:creationId xmlns:a16="http://schemas.microsoft.com/office/drawing/2014/main" id="{B11AF7EE-9F4E-4411-A5DF-F499C57F6EB6}"/>
                </a:ext>
              </a:extLst>
            </p:cNvPr>
            <p:cNvGrpSpPr/>
            <p:nvPr/>
          </p:nvGrpSpPr>
          <p:grpSpPr>
            <a:xfrm>
              <a:off x="5099543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21" name="타원 420">
                <a:extLst>
                  <a:ext uri="{FF2B5EF4-FFF2-40B4-BE49-F238E27FC236}">
                    <a16:creationId xmlns:a16="http://schemas.microsoft.com/office/drawing/2014/main" id="{9539785C-BEFB-4BA0-AEFF-1DDB3BB93CE7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22" name="직선 연결선 421">
                <a:extLst>
                  <a:ext uri="{FF2B5EF4-FFF2-40B4-BE49-F238E27FC236}">
                    <a16:creationId xmlns:a16="http://schemas.microsoft.com/office/drawing/2014/main" id="{9E4B6A2D-B4AF-4346-9EFD-23D1A183A61E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12" name="그룹 411">
              <a:extLst>
                <a:ext uri="{FF2B5EF4-FFF2-40B4-BE49-F238E27FC236}">
                  <a16:creationId xmlns:a16="http://schemas.microsoft.com/office/drawing/2014/main" id="{8DB952E4-8695-4EBC-9300-0F6A3A471482}"/>
                </a:ext>
              </a:extLst>
            </p:cNvPr>
            <p:cNvGrpSpPr/>
            <p:nvPr/>
          </p:nvGrpSpPr>
          <p:grpSpPr>
            <a:xfrm>
              <a:off x="5270667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19" name="타원 418">
                <a:extLst>
                  <a:ext uri="{FF2B5EF4-FFF2-40B4-BE49-F238E27FC236}">
                    <a16:creationId xmlns:a16="http://schemas.microsoft.com/office/drawing/2014/main" id="{124C9CD0-B1B5-4DD2-88D4-649E0AC7BADA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20" name="직선 연결선 419">
                <a:extLst>
                  <a:ext uri="{FF2B5EF4-FFF2-40B4-BE49-F238E27FC236}">
                    <a16:creationId xmlns:a16="http://schemas.microsoft.com/office/drawing/2014/main" id="{7737DE0E-D654-4D3A-AEB6-550BBAA9A8DD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13" name="그룹 412">
              <a:extLst>
                <a:ext uri="{FF2B5EF4-FFF2-40B4-BE49-F238E27FC236}">
                  <a16:creationId xmlns:a16="http://schemas.microsoft.com/office/drawing/2014/main" id="{1A9AEBDE-98C0-4441-A497-5B1E3867B6E7}"/>
                </a:ext>
              </a:extLst>
            </p:cNvPr>
            <p:cNvGrpSpPr/>
            <p:nvPr/>
          </p:nvGrpSpPr>
          <p:grpSpPr>
            <a:xfrm>
              <a:off x="4411521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17" name="타원 416">
                <a:extLst>
                  <a:ext uri="{FF2B5EF4-FFF2-40B4-BE49-F238E27FC236}">
                    <a16:creationId xmlns:a16="http://schemas.microsoft.com/office/drawing/2014/main" id="{C8768E23-1547-4EB3-BAA0-38F7D1976C6F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18" name="직선 연결선 417">
                <a:extLst>
                  <a:ext uri="{FF2B5EF4-FFF2-40B4-BE49-F238E27FC236}">
                    <a16:creationId xmlns:a16="http://schemas.microsoft.com/office/drawing/2014/main" id="{0B896C80-8367-4571-B66F-F33CAB0CFF4A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  <p:grpSp>
          <p:nvGrpSpPr>
            <p:cNvPr id="414" name="그룹 413">
              <a:extLst>
                <a:ext uri="{FF2B5EF4-FFF2-40B4-BE49-F238E27FC236}">
                  <a16:creationId xmlns:a16="http://schemas.microsoft.com/office/drawing/2014/main" id="{8661C22A-CAAE-4D2D-8290-3BA98C7A2232}"/>
                </a:ext>
              </a:extLst>
            </p:cNvPr>
            <p:cNvGrpSpPr/>
            <p:nvPr/>
          </p:nvGrpSpPr>
          <p:grpSpPr>
            <a:xfrm>
              <a:off x="4581225" y="5337704"/>
              <a:ext cx="144000" cy="144000"/>
              <a:chOff x="2227597" y="5301208"/>
              <a:chExt cx="144000" cy="144000"/>
            </a:xfrm>
            <a:grpFill/>
          </p:grpSpPr>
          <p:sp>
            <p:nvSpPr>
              <p:cNvPr id="415" name="타원 414">
                <a:extLst>
                  <a:ext uri="{FF2B5EF4-FFF2-40B4-BE49-F238E27FC236}">
                    <a16:creationId xmlns:a16="http://schemas.microsoft.com/office/drawing/2014/main" id="{5D50B6B4-2029-4CC3-8B58-7D3C72628138}"/>
                  </a:ext>
                </a:extLst>
              </p:cNvPr>
              <p:cNvSpPr/>
              <p:nvPr/>
            </p:nvSpPr>
            <p:spPr>
              <a:xfrm>
                <a:off x="2227597" y="5301208"/>
                <a:ext cx="144000" cy="14400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cxnSp>
            <p:nvCxnSpPr>
              <p:cNvPr id="416" name="직선 연결선 415">
                <a:extLst>
                  <a:ext uri="{FF2B5EF4-FFF2-40B4-BE49-F238E27FC236}">
                    <a16:creationId xmlns:a16="http://schemas.microsoft.com/office/drawing/2014/main" id="{FB94AF31-66D5-4509-9BE5-2AABF59E1C2C}"/>
                  </a:ext>
                </a:extLst>
              </p:cNvPr>
              <p:cNvCxnSpPr/>
              <p:nvPr/>
            </p:nvCxnSpPr>
            <p:spPr>
              <a:xfrm>
                <a:off x="2244549" y="5373216"/>
                <a:ext cx="1080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</p:grpSp>
      <p:sp>
        <p:nvSpPr>
          <p:cNvPr id="435" name="TextBox 434">
            <a:extLst>
              <a:ext uri="{FF2B5EF4-FFF2-40B4-BE49-F238E27FC236}">
                <a16:creationId xmlns:a16="http://schemas.microsoft.com/office/drawing/2014/main" id="{5C37BB71-64C2-433B-ACEA-E5E7A9DAE5C4}"/>
              </a:ext>
            </a:extLst>
          </p:cNvPr>
          <p:cNvSpPr txBox="1"/>
          <p:nvPr/>
        </p:nvSpPr>
        <p:spPr>
          <a:xfrm>
            <a:off x="7839175" y="1648719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</a:rPr>
              <a:t>+++</a:t>
            </a:r>
            <a:endParaRPr kumimoji="0" lang="ko-KR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36" name="TextBox 435">
            <a:extLst>
              <a:ext uri="{FF2B5EF4-FFF2-40B4-BE49-F238E27FC236}">
                <a16:creationId xmlns:a16="http://schemas.microsoft.com/office/drawing/2014/main" id="{DF03643E-B730-4D83-ABCE-147FF5CDA0E7}"/>
              </a:ext>
            </a:extLst>
          </p:cNvPr>
          <p:cNvSpPr txBox="1"/>
          <p:nvPr/>
        </p:nvSpPr>
        <p:spPr>
          <a:xfrm>
            <a:off x="9355410" y="2914427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</a:rPr>
              <a:t>+</a:t>
            </a:r>
            <a:endParaRPr kumimoji="0" lang="ko-KR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437" name="직선 화살표 연결선 436">
            <a:extLst>
              <a:ext uri="{FF2B5EF4-FFF2-40B4-BE49-F238E27FC236}">
                <a16:creationId xmlns:a16="http://schemas.microsoft.com/office/drawing/2014/main" id="{48D7213A-19EB-4446-9C34-49371551B037}"/>
              </a:ext>
            </a:extLst>
          </p:cNvPr>
          <p:cNvCxnSpPr/>
          <p:nvPr/>
        </p:nvCxnSpPr>
        <p:spPr>
          <a:xfrm>
            <a:off x="7581557" y="4172372"/>
            <a:ext cx="1446461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sp>
        <p:nvSpPr>
          <p:cNvPr id="438" name="직사각형 437">
            <a:extLst>
              <a:ext uri="{FF2B5EF4-FFF2-40B4-BE49-F238E27FC236}">
                <a16:creationId xmlns:a16="http://schemas.microsoft.com/office/drawing/2014/main" id="{8C0C0C01-4824-4E4C-8575-5AE58B713F77}"/>
              </a:ext>
            </a:extLst>
          </p:cNvPr>
          <p:cNvSpPr/>
          <p:nvPr/>
        </p:nvSpPr>
        <p:spPr>
          <a:xfrm>
            <a:off x="7455354" y="2921754"/>
            <a:ext cx="1742253" cy="327393"/>
          </a:xfrm>
          <a:prstGeom prst="rect">
            <a:avLst/>
          </a:prstGeom>
          <a:solidFill>
            <a:srgbClr val="BBE0E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절연체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(SiO</a:t>
            </a:r>
            <a:r>
              <a:rPr kumimoji="0" lang="en-US" altLang="ko-KR" sz="16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2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)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39" name="직사각형 438">
            <a:extLst>
              <a:ext uri="{FF2B5EF4-FFF2-40B4-BE49-F238E27FC236}">
                <a16:creationId xmlns:a16="http://schemas.microsoft.com/office/drawing/2014/main" id="{F6B3BAC4-D88E-4977-9C63-80B21BA92E8E}"/>
              </a:ext>
            </a:extLst>
          </p:cNvPr>
          <p:cNvSpPr/>
          <p:nvPr/>
        </p:nvSpPr>
        <p:spPr>
          <a:xfrm>
            <a:off x="7455354" y="3251268"/>
            <a:ext cx="1742253" cy="327393"/>
          </a:xfrm>
          <a:prstGeom prst="rect">
            <a:avLst/>
          </a:prstGeom>
          <a:solidFill>
            <a:srgbClr val="3366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저장층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(</a:t>
            </a:r>
            <a:r>
              <a:rPr kumimoji="0" lang="en-US" altLang="ko-KR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SiN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rPr>
              <a:t>)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grpSp>
        <p:nvGrpSpPr>
          <p:cNvPr id="440" name="그룹 439">
            <a:extLst>
              <a:ext uri="{FF2B5EF4-FFF2-40B4-BE49-F238E27FC236}">
                <a16:creationId xmlns:a16="http://schemas.microsoft.com/office/drawing/2014/main" id="{4100C464-405D-4C72-AB04-AA7601D30703}"/>
              </a:ext>
            </a:extLst>
          </p:cNvPr>
          <p:cNvGrpSpPr/>
          <p:nvPr/>
        </p:nvGrpSpPr>
        <p:grpSpPr>
          <a:xfrm>
            <a:off x="7547541" y="3451966"/>
            <a:ext cx="1550986" cy="504000"/>
            <a:chOff x="5831035" y="4251616"/>
            <a:chExt cx="1550986" cy="432000"/>
          </a:xfrm>
        </p:grpSpPr>
        <p:cxnSp>
          <p:nvCxnSpPr>
            <p:cNvPr id="441" name="직선 화살표 연결선 440">
              <a:extLst>
                <a:ext uri="{FF2B5EF4-FFF2-40B4-BE49-F238E27FC236}">
                  <a16:creationId xmlns:a16="http://schemas.microsoft.com/office/drawing/2014/main" id="{725CD905-E01F-444E-BDBA-FE0E336900BF}"/>
                </a:ext>
              </a:extLst>
            </p:cNvPr>
            <p:cNvCxnSpPr/>
            <p:nvPr/>
          </p:nvCxnSpPr>
          <p:spPr>
            <a:xfrm flipV="1">
              <a:off x="6006900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2" name="직선 화살표 연결선 441">
              <a:extLst>
                <a:ext uri="{FF2B5EF4-FFF2-40B4-BE49-F238E27FC236}">
                  <a16:creationId xmlns:a16="http://schemas.microsoft.com/office/drawing/2014/main" id="{6845F681-A9CC-4488-B673-53D1A21912CA}"/>
                </a:ext>
              </a:extLst>
            </p:cNvPr>
            <p:cNvCxnSpPr/>
            <p:nvPr/>
          </p:nvCxnSpPr>
          <p:spPr>
            <a:xfrm flipV="1">
              <a:off x="6343622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3" name="직선 화살표 연결선 442">
              <a:extLst>
                <a:ext uri="{FF2B5EF4-FFF2-40B4-BE49-F238E27FC236}">
                  <a16:creationId xmlns:a16="http://schemas.microsoft.com/office/drawing/2014/main" id="{19FA1CE9-EA21-40DF-BA23-3F7266F9F861}"/>
                </a:ext>
              </a:extLst>
            </p:cNvPr>
            <p:cNvCxnSpPr/>
            <p:nvPr/>
          </p:nvCxnSpPr>
          <p:spPr>
            <a:xfrm flipV="1">
              <a:off x="6189020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4" name="직선 화살표 연결선 443">
              <a:extLst>
                <a:ext uri="{FF2B5EF4-FFF2-40B4-BE49-F238E27FC236}">
                  <a16:creationId xmlns:a16="http://schemas.microsoft.com/office/drawing/2014/main" id="{DEFE371A-B0B7-4BAF-BBF5-1F0849448D38}"/>
                </a:ext>
              </a:extLst>
            </p:cNvPr>
            <p:cNvCxnSpPr/>
            <p:nvPr/>
          </p:nvCxnSpPr>
          <p:spPr>
            <a:xfrm flipV="1">
              <a:off x="6525742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5" name="직선 화살표 연결선 444">
              <a:extLst>
                <a:ext uri="{FF2B5EF4-FFF2-40B4-BE49-F238E27FC236}">
                  <a16:creationId xmlns:a16="http://schemas.microsoft.com/office/drawing/2014/main" id="{B462F92A-750F-4492-8658-C61F7F8D775B}"/>
                </a:ext>
              </a:extLst>
            </p:cNvPr>
            <p:cNvCxnSpPr/>
            <p:nvPr/>
          </p:nvCxnSpPr>
          <p:spPr>
            <a:xfrm flipV="1">
              <a:off x="6686137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6" name="직선 화살표 연결선 445">
              <a:extLst>
                <a:ext uri="{FF2B5EF4-FFF2-40B4-BE49-F238E27FC236}">
                  <a16:creationId xmlns:a16="http://schemas.microsoft.com/office/drawing/2014/main" id="{6BBED7D1-BE12-4F06-B92C-6072C33102DA}"/>
                </a:ext>
              </a:extLst>
            </p:cNvPr>
            <p:cNvCxnSpPr/>
            <p:nvPr/>
          </p:nvCxnSpPr>
          <p:spPr>
            <a:xfrm flipV="1">
              <a:off x="7022859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7" name="직선 화살표 연결선 446">
              <a:extLst>
                <a:ext uri="{FF2B5EF4-FFF2-40B4-BE49-F238E27FC236}">
                  <a16:creationId xmlns:a16="http://schemas.microsoft.com/office/drawing/2014/main" id="{D884F61E-6AA9-49A3-9F28-1ACA0A08BE56}"/>
                </a:ext>
              </a:extLst>
            </p:cNvPr>
            <p:cNvCxnSpPr/>
            <p:nvPr/>
          </p:nvCxnSpPr>
          <p:spPr>
            <a:xfrm flipV="1">
              <a:off x="6868257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8" name="직선 화살표 연결선 447">
              <a:extLst>
                <a:ext uri="{FF2B5EF4-FFF2-40B4-BE49-F238E27FC236}">
                  <a16:creationId xmlns:a16="http://schemas.microsoft.com/office/drawing/2014/main" id="{BE322DE6-A0C0-4E33-9825-B14F81CC3AEE}"/>
                </a:ext>
              </a:extLst>
            </p:cNvPr>
            <p:cNvCxnSpPr/>
            <p:nvPr/>
          </p:nvCxnSpPr>
          <p:spPr>
            <a:xfrm flipV="1">
              <a:off x="7204979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49" name="직선 화살표 연결선 448">
              <a:extLst>
                <a:ext uri="{FF2B5EF4-FFF2-40B4-BE49-F238E27FC236}">
                  <a16:creationId xmlns:a16="http://schemas.microsoft.com/office/drawing/2014/main" id="{714773B9-C11E-4E36-A366-A2B325C381EF}"/>
                </a:ext>
              </a:extLst>
            </p:cNvPr>
            <p:cNvCxnSpPr/>
            <p:nvPr/>
          </p:nvCxnSpPr>
          <p:spPr>
            <a:xfrm flipV="1">
              <a:off x="5831035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  <p:cxnSp>
          <p:nvCxnSpPr>
            <p:cNvPr id="450" name="직선 화살표 연결선 449">
              <a:extLst>
                <a:ext uri="{FF2B5EF4-FFF2-40B4-BE49-F238E27FC236}">
                  <a16:creationId xmlns:a16="http://schemas.microsoft.com/office/drawing/2014/main" id="{A833CEE5-D7C1-43E3-8906-8D8656DDC373}"/>
                </a:ext>
              </a:extLst>
            </p:cNvPr>
            <p:cNvCxnSpPr/>
            <p:nvPr/>
          </p:nvCxnSpPr>
          <p:spPr>
            <a:xfrm flipV="1">
              <a:off x="7382021" y="4251616"/>
              <a:ext cx="0" cy="432000"/>
            </a:xfrm>
            <a:prstGeom prst="straightConnector1">
              <a:avLst/>
            </a:prstGeom>
            <a:noFill/>
            <a:ln w="9525" cap="flat" cmpd="sng" algn="ctr">
              <a:solidFill>
                <a:srgbClr val="CC00CC"/>
              </a:solidFill>
              <a:prstDash val="sysDot"/>
              <a:tailEnd type="triangle"/>
            </a:ln>
            <a:effectLst/>
          </p:spPr>
        </p:cxnSp>
      </p:grpSp>
      <p:sp>
        <p:nvSpPr>
          <p:cNvPr id="451" name="TextBox 450">
            <a:extLst>
              <a:ext uri="{FF2B5EF4-FFF2-40B4-BE49-F238E27FC236}">
                <a16:creationId xmlns:a16="http://schemas.microsoft.com/office/drawing/2014/main" id="{4ABFBEFE-80B1-4A44-9DCE-EE4571F0BB24}"/>
              </a:ext>
            </a:extLst>
          </p:cNvPr>
          <p:cNvSpPr txBox="1"/>
          <p:nvPr/>
        </p:nvSpPr>
        <p:spPr>
          <a:xfrm>
            <a:off x="2469902" y="5546616"/>
            <a:ext cx="758653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*NAND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특징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 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저장층은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외부와 차단되어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한번 들어온 전자들은 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못빠져나감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(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비휘발성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메모리 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 USB, SSD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pitchFamily="2" charset="2"/>
              </a:rPr>
              <a:t>로 사용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452" name="직사각형 451">
            <a:extLst>
              <a:ext uri="{FF2B5EF4-FFF2-40B4-BE49-F238E27FC236}">
                <a16:creationId xmlns:a16="http://schemas.microsoft.com/office/drawing/2014/main" id="{A8973973-06B4-4E81-8B1D-121DA3AB25CC}"/>
              </a:ext>
            </a:extLst>
          </p:cNvPr>
          <p:cNvSpPr/>
          <p:nvPr/>
        </p:nvSpPr>
        <p:spPr>
          <a:xfrm>
            <a:off x="6535134" y="1048961"/>
            <a:ext cx="2679978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 </a:t>
            </a:r>
            <a:r>
              <a:rPr kumimoji="0" lang="en-US" altLang="ko-KR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NAND Cell </a:t>
            </a:r>
            <a:r>
              <a: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개념도</a:t>
            </a:r>
            <a:endParaRPr kumimoji="0" lang="en-US" altLang="ko-KR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1B11666-4767-4E77-A6BA-26327C3DC464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150933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" grpId="0"/>
      <p:bldP spid="436" grpId="0"/>
      <p:bldP spid="45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21880" y="6388521"/>
            <a:ext cx="797371" cy="40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8" name="TextBox 227"/>
          <p:cNvSpPr txBox="1"/>
          <p:nvPr/>
        </p:nvSpPr>
        <p:spPr>
          <a:xfrm>
            <a:off x="1717104" y="297334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NAND Flash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기술동향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(1)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grpSp>
        <p:nvGrpSpPr>
          <p:cNvPr id="261" name="그룹 260"/>
          <p:cNvGrpSpPr/>
          <p:nvPr/>
        </p:nvGrpSpPr>
        <p:grpSpPr>
          <a:xfrm>
            <a:off x="413365" y="4556745"/>
            <a:ext cx="2456011" cy="658330"/>
            <a:chOff x="395536" y="2851477"/>
            <a:chExt cx="2456011" cy="658330"/>
          </a:xfrm>
        </p:grpSpPr>
        <p:sp>
          <p:nvSpPr>
            <p:cNvPr id="5" name="직사각형 4"/>
            <p:cNvSpPr/>
            <p:nvPr/>
          </p:nvSpPr>
          <p:spPr>
            <a:xfrm>
              <a:off x="395536" y="3299076"/>
              <a:ext cx="2456011" cy="21073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591072" y="2851477"/>
              <a:ext cx="162213" cy="441849"/>
              <a:chOff x="1115617" y="2420888"/>
              <a:chExt cx="432047" cy="1305945"/>
            </a:xfrm>
          </p:grpSpPr>
          <p:sp>
            <p:nvSpPr>
              <p:cNvPr id="6" name="직사각형 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90" name="그룹 89"/>
            <p:cNvGrpSpPr/>
            <p:nvPr/>
          </p:nvGrpSpPr>
          <p:grpSpPr>
            <a:xfrm>
              <a:off x="850012" y="2851477"/>
              <a:ext cx="162213" cy="441849"/>
              <a:chOff x="1115617" y="2420888"/>
              <a:chExt cx="432047" cy="1305945"/>
            </a:xfrm>
          </p:grpSpPr>
          <p:sp>
            <p:nvSpPr>
              <p:cNvPr id="91" name="직사각형 9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2" name="직사각형 9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3" name="직사각형 9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4" name="직사각형 9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95" name="그룹 94"/>
            <p:cNvGrpSpPr/>
            <p:nvPr/>
          </p:nvGrpSpPr>
          <p:grpSpPr>
            <a:xfrm>
              <a:off x="1112902" y="2851477"/>
              <a:ext cx="162213" cy="441849"/>
              <a:chOff x="1115617" y="2420888"/>
              <a:chExt cx="432047" cy="1305945"/>
            </a:xfrm>
          </p:grpSpPr>
          <p:sp>
            <p:nvSpPr>
              <p:cNvPr id="96" name="직사각형 9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00" name="그룹 99"/>
            <p:cNvGrpSpPr/>
            <p:nvPr/>
          </p:nvGrpSpPr>
          <p:grpSpPr>
            <a:xfrm>
              <a:off x="1377681" y="2851477"/>
              <a:ext cx="162213" cy="441849"/>
              <a:chOff x="1115617" y="2420888"/>
              <a:chExt cx="432047" cy="1305945"/>
            </a:xfrm>
          </p:grpSpPr>
          <p:sp>
            <p:nvSpPr>
              <p:cNvPr id="101" name="직사각형 10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2" name="직사각형 10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3" name="직사각형 10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4" name="직사각형 10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05" name="그룹 104"/>
            <p:cNvGrpSpPr/>
            <p:nvPr/>
          </p:nvGrpSpPr>
          <p:grpSpPr>
            <a:xfrm>
              <a:off x="1650092" y="2851477"/>
              <a:ext cx="162213" cy="441849"/>
              <a:chOff x="1115617" y="2420888"/>
              <a:chExt cx="432047" cy="1305945"/>
            </a:xfrm>
          </p:grpSpPr>
          <p:sp>
            <p:nvSpPr>
              <p:cNvPr id="106" name="직사각형 10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7" name="직사각형 10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8" name="직사각형 107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9" name="직사각형 108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10" name="그룹 109"/>
            <p:cNvGrpSpPr/>
            <p:nvPr/>
          </p:nvGrpSpPr>
          <p:grpSpPr>
            <a:xfrm>
              <a:off x="1914872" y="2851477"/>
              <a:ext cx="162213" cy="441849"/>
              <a:chOff x="1115617" y="2420888"/>
              <a:chExt cx="432047" cy="1305945"/>
            </a:xfrm>
          </p:grpSpPr>
          <p:sp>
            <p:nvSpPr>
              <p:cNvPr id="111" name="직사각형 11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2" name="직사각형 11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4" name="직사각형 11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30" name="그룹 229"/>
            <p:cNvGrpSpPr/>
            <p:nvPr/>
          </p:nvGrpSpPr>
          <p:grpSpPr>
            <a:xfrm>
              <a:off x="2184085" y="2851477"/>
              <a:ext cx="162213" cy="441849"/>
              <a:chOff x="1115617" y="2420888"/>
              <a:chExt cx="432047" cy="1305945"/>
            </a:xfrm>
          </p:grpSpPr>
          <p:sp>
            <p:nvSpPr>
              <p:cNvPr id="231" name="직사각형 23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2" name="직사각형 23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3" name="직사각형 23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4" name="직사각형 23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35" name="그룹 234"/>
            <p:cNvGrpSpPr/>
            <p:nvPr/>
          </p:nvGrpSpPr>
          <p:grpSpPr>
            <a:xfrm>
              <a:off x="2448865" y="2851477"/>
              <a:ext cx="162213" cy="441849"/>
              <a:chOff x="1115617" y="2420888"/>
              <a:chExt cx="432047" cy="1305945"/>
            </a:xfrm>
          </p:grpSpPr>
          <p:sp>
            <p:nvSpPr>
              <p:cNvPr id="236" name="직사각형 23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7" name="직사각형 23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8" name="직사각형 237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9" name="직사각형 238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3" name="그룹 272"/>
          <p:cNvGrpSpPr/>
          <p:nvPr/>
        </p:nvGrpSpPr>
        <p:grpSpPr>
          <a:xfrm>
            <a:off x="1316846" y="1844825"/>
            <a:ext cx="1941969" cy="2587074"/>
            <a:chOff x="1227009" y="1844825"/>
            <a:chExt cx="1941969" cy="2587074"/>
          </a:xfrm>
        </p:grpSpPr>
        <p:sp>
          <p:nvSpPr>
            <p:cNvPr id="116" name="굽은 화살표 115"/>
            <p:cNvSpPr/>
            <p:nvPr/>
          </p:nvSpPr>
          <p:spPr>
            <a:xfrm>
              <a:off x="1227009" y="3770334"/>
              <a:ext cx="567451" cy="661565"/>
            </a:xfrm>
            <a:prstGeom prst="bent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직사각형 116"/>
            <p:cNvSpPr/>
            <p:nvPr/>
          </p:nvSpPr>
          <p:spPr>
            <a:xfrm rot="16200000">
              <a:off x="1420952" y="2923192"/>
              <a:ext cx="2367465" cy="21073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122" name="그룹 121"/>
            <p:cNvGrpSpPr/>
            <p:nvPr/>
          </p:nvGrpSpPr>
          <p:grpSpPr>
            <a:xfrm rot="16200000">
              <a:off x="2191538" y="3210668"/>
              <a:ext cx="162213" cy="441849"/>
              <a:chOff x="1115617" y="2420888"/>
              <a:chExt cx="432047" cy="1305945"/>
            </a:xfrm>
          </p:grpSpPr>
          <p:sp>
            <p:nvSpPr>
              <p:cNvPr id="123" name="직사각형 122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24" name="직사각형 123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27" name="그룹 126"/>
            <p:cNvGrpSpPr/>
            <p:nvPr/>
          </p:nvGrpSpPr>
          <p:grpSpPr>
            <a:xfrm rot="16200000">
              <a:off x="2191538" y="2951728"/>
              <a:ext cx="162213" cy="441849"/>
              <a:chOff x="1115617" y="2420888"/>
              <a:chExt cx="432047" cy="1305945"/>
            </a:xfrm>
          </p:grpSpPr>
          <p:sp>
            <p:nvSpPr>
              <p:cNvPr id="128" name="직사각형 127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29" name="직사각형 128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1" name="직사각형 130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32" name="그룹 131"/>
            <p:cNvGrpSpPr/>
            <p:nvPr/>
          </p:nvGrpSpPr>
          <p:grpSpPr>
            <a:xfrm rot="16200000">
              <a:off x="2191538" y="2688838"/>
              <a:ext cx="162213" cy="441849"/>
              <a:chOff x="1115617" y="2420888"/>
              <a:chExt cx="432047" cy="1305945"/>
            </a:xfrm>
          </p:grpSpPr>
          <p:sp>
            <p:nvSpPr>
              <p:cNvPr id="133" name="직사각형 132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37" name="그룹 136"/>
            <p:cNvGrpSpPr/>
            <p:nvPr/>
          </p:nvGrpSpPr>
          <p:grpSpPr>
            <a:xfrm rot="16200000">
              <a:off x="2191538" y="2424059"/>
              <a:ext cx="162213" cy="441849"/>
              <a:chOff x="1115617" y="2420888"/>
              <a:chExt cx="432047" cy="1305945"/>
            </a:xfrm>
          </p:grpSpPr>
          <p:sp>
            <p:nvSpPr>
              <p:cNvPr id="138" name="직사각형 137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42" name="그룹 141"/>
            <p:cNvGrpSpPr/>
            <p:nvPr/>
          </p:nvGrpSpPr>
          <p:grpSpPr>
            <a:xfrm rot="16200000">
              <a:off x="2191538" y="2151648"/>
              <a:ext cx="162213" cy="441849"/>
              <a:chOff x="1115617" y="2420888"/>
              <a:chExt cx="432047" cy="1305945"/>
            </a:xfrm>
          </p:grpSpPr>
          <p:sp>
            <p:nvSpPr>
              <p:cNvPr id="143" name="직사각형 142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47" name="그룹 146"/>
            <p:cNvGrpSpPr/>
            <p:nvPr/>
          </p:nvGrpSpPr>
          <p:grpSpPr>
            <a:xfrm rot="16200000">
              <a:off x="2191538" y="1886868"/>
              <a:ext cx="162213" cy="441849"/>
              <a:chOff x="1115617" y="2420888"/>
              <a:chExt cx="432047" cy="1305945"/>
            </a:xfrm>
          </p:grpSpPr>
          <p:sp>
            <p:nvSpPr>
              <p:cNvPr id="148" name="직사각형 147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59" name="그룹 158"/>
            <p:cNvGrpSpPr/>
            <p:nvPr/>
          </p:nvGrpSpPr>
          <p:grpSpPr>
            <a:xfrm rot="5400000">
              <a:off x="2866947" y="1883877"/>
              <a:ext cx="162213" cy="441849"/>
              <a:chOff x="1115617" y="2420888"/>
              <a:chExt cx="432047" cy="1305945"/>
            </a:xfrm>
          </p:grpSpPr>
          <p:sp>
            <p:nvSpPr>
              <p:cNvPr id="185" name="직사각형 184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7" name="직사각형 186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0" name="그룹 159"/>
            <p:cNvGrpSpPr/>
            <p:nvPr/>
          </p:nvGrpSpPr>
          <p:grpSpPr>
            <a:xfrm rot="5400000">
              <a:off x="2866947" y="2149960"/>
              <a:ext cx="162213" cy="441849"/>
              <a:chOff x="1115617" y="2420888"/>
              <a:chExt cx="432047" cy="1305945"/>
            </a:xfrm>
          </p:grpSpPr>
          <p:sp>
            <p:nvSpPr>
              <p:cNvPr id="181" name="직사각형 18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2" name="직사각형 18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1" name="그룹 160"/>
            <p:cNvGrpSpPr/>
            <p:nvPr/>
          </p:nvGrpSpPr>
          <p:grpSpPr>
            <a:xfrm rot="5400000">
              <a:off x="2866947" y="2419993"/>
              <a:ext cx="162213" cy="441849"/>
              <a:chOff x="1115617" y="2420888"/>
              <a:chExt cx="432047" cy="1305945"/>
            </a:xfrm>
          </p:grpSpPr>
          <p:sp>
            <p:nvSpPr>
              <p:cNvPr id="177" name="직사각형 176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2" name="그룹 161"/>
            <p:cNvGrpSpPr/>
            <p:nvPr/>
          </p:nvGrpSpPr>
          <p:grpSpPr>
            <a:xfrm rot="5400000">
              <a:off x="2866947" y="2684772"/>
              <a:ext cx="162213" cy="441849"/>
              <a:chOff x="1115617" y="2420888"/>
              <a:chExt cx="432047" cy="1305945"/>
            </a:xfrm>
          </p:grpSpPr>
          <p:sp>
            <p:nvSpPr>
              <p:cNvPr id="173" name="직사각형 172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3" name="그룹 162"/>
            <p:cNvGrpSpPr/>
            <p:nvPr/>
          </p:nvGrpSpPr>
          <p:grpSpPr>
            <a:xfrm rot="5400000">
              <a:off x="2866947" y="2944483"/>
              <a:ext cx="162213" cy="441849"/>
              <a:chOff x="1115617" y="2420888"/>
              <a:chExt cx="432047" cy="1305945"/>
            </a:xfrm>
          </p:grpSpPr>
          <p:sp>
            <p:nvSpPr>
              <p:cNvPr id="169" name="직사각형 168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0" name="직사각형 169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1" name="직사각형 170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4" name="그룹 163"/>
            <p:cNvGrpSpPr/>
            <p:nvPr/>
          </p:nvGrpSpPr>
          <p:grpSpPr>
            <a:xfrm rot="5400000">
              <a:off x="2866947" y="3212439"/>
              <a:ext cx="162213" cy="441849"/>
              <a:chOff x="1115617" y="2420888"/>
              <a:chExt cx="432047" cy="1305945"/>
            </a:xfrm>
          </p:grpSpPr>
          <p:sp>
            <p:nvSpPr>
              <p:cNvPr id="165" name="직사각형 164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40" name="그룹 239"/>
            <p:cNvGrpSpPr/>
            <p:nvPr/>
          </p:nvGrpSpPr>
          <p:grpSpPr>
            <a:xfrm rot="16200000">
              <a:off x="2191538" y="3723815"/>
              <a:ext cx="162213" cy="441849"/>
              <a:chOff x="1115617" y="2420888"/>
              <a:chExt cx="432047" cy="1305945"/>
            </a:xfrm>
          </p:grpSpPr>
          <p:sp>
            <p:nvSpPr>
              <p:cNvPr id="241" name="직사각형 24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2" name="직사각형 24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3" name="직사각형 24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4" name="직사각형 24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45" name="그룹 244"/>
            <p:cNvGrpSpPr/>
            <p:nvPr/>
          </p:nvGrpSpPr>
          <p:grpSpPr>
            <a:xfrm rot="16200000">
              <a:off x="2191538" y="3464875"/>
              <a:ext cx="162213" cy="441849"/>
              <a:chOff x="1115617" y="2420888"/>
              <a:chExt cx="432047" cy="1305945"/>
            </a:xfrm>
          </p:grpSpPr>
          <p:sp>
            <p:nvSpPr>
              <p:cNvPr id="246" name="직사각형 24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7" name="직사각형 24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8" name="직사각형 247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49" name="직사각형 248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50" name="그룹 249"/>
            <p:cNvGrpSpPr/>
            <p:nvPr/>
          </p:nvGrpSpPr>
          <p:grpSpPr>
            <a:xfrm rot="5400000">
              <a:off x="2866947" y="3457630"/>
              <a:ext cx="162213" cy="441849"/>
              <a:chOff x="1115617" y="2420888"/>
              <a:chExt cx="432047" cy="1305945"/>
            </a:xfrm>
          </p:grpSpPr>
          <p:sp>
            <p:nvSpPr>
              <p:cNvPr id="251" name="직사각형 250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2" name="직사각형 251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3" name="직사각형 252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4" name="직사각형 253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255" name="그룹 254"/>
            <p:cNvGrpSpPr/>
            <p:nvPr/>
          </p:nvGrpSpPr>
          <p:grpSpPr>
            <a:xfrm rot="5400000">
              <a:off x="2866947" y="3725586"/>
              <a:ext cx="162213" cy="441849"/>
              <a:chOff x="1115617" y="2420888"/>
              <a:chExt cx="432047" cy="1305945"/>
            </a:xfrm>
          </p:grpSpPr>
          <p:sp>
            <p:nvSpPr>
              <p:cNvPr id="256" name="직사각형 255"/>
              <p:cNvSpPr/>
              <p:nvPr/>
            </p:nvSpPr>
            <p:spPr>
              <a:xfrm>
                <a:off x="1115617" y="339944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7" name="직사각형 256"/>
              <p:cNvSpPr/>
              <p:nvPr/>
            </p:nvSpPr>
            <p:spPr>
              <a:xfrm>
                <a:off x="1115617" y="2420888"/>
                <a:ext cx="432047" cy="327393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M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8" name="직사각형 257"/>
              <p:cNvSpPr/>
              <p:nvPr/>
            </p:nvSpPr>
            <p:spPr>
              <a:xfrm>
                <a:off x="1115617" y="2744880"/>
                <a:ext cx="432047" cy="3273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O</a:t>
                </a:r>
                <a:endParaRPr lang="ko-KR" altLang="en-US" sz="10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9" name="직사각형 258"/>
              <p:cNvSpPr/>
              <p:nvPr/>
            </p:nvSpPr>
            <p:spPr>
              <a:xfrm>
                <a:off x="1115617" y="3074394"/>
                <a:ext cx="432047" cy="32739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60" name="TextBox 259"/>
          <p:cNvSpPr txBox="1"/>
          <p:nvPr/>
        </p:nvSpPr>
        <p:spPr>
          <a:xfrm>
            <a:off x="353330" y="1066994"/>
            <a:ext cx="3012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차원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3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차원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Flipping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64" name="그림 26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330" y="5337873"/>
            <a:ext cx="2624345" cy="1215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4" name="직사각형 153"/>
          <p:cNvSpPr/>
          <p:nvPr/>
        </p:nvSpPr>
        <p:spPr>
          <a:xfrm>
            <a:off x="195890" y="6525344"/>
            <a:ext cx="2832194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모서리가 둥근 직사각형 1">
            <a:extLst>
              <a:ext uri="{FF2B5EF4-FFF2-40B4-BE49-F238E27FC236}">
                <a16:creationId xmlns:a16="http://schemas.microsoft.com/office/drawing/2014/main" id="{B41D3F48-620D-457A-9650-694DD5A84900}"/>
              </a:ext>
            </a:extLst>
          </p:cNvPr>
          <p:cNvSpPr/>
          <p:nvPr/>
        </p:nvSpPr>
        <p:spPr>
          <a:xfrm>
            <a:off x="234813" y="1052736"/>
            <a:ext cx="3311321" cy="5616624"/>
          </a:xfrm>
          <a:prstGeom prst="roundRect">
            <a:avLst>
              <a:gd name="adj" fmla="val 2754"/>
            </a:avLst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D1288F88-C8F3-4951-97F3-D18410AA0003}"/>
              </a:ext>
            </a:extLst>
          </p:cNvPr>
          <p:cNvGrpSpPr/>
          <p:nvPr/>
        </p:nvGrpSpPr>
        <p:grpSpPr>
          <a:xfrm>
            <a:off x="3739781" y="1052736"/>
            <a:ext cx="8282173" cy="5805264"/>
            <a:chOff x="3739781" y="1052736"/>
            <a:chExt cx="8282173" cy="5805264"/>
          </a:xfrm>
        </p:grpSpPr>
        <p:sp>
          <p:nvSpPr>
            <p:cNvPr id="152" name="직사각형 151"/>
            <p:cNvSpPr/>
            <p:nvPr/>
          </p:nvSpPr>
          <p:spPr>
            <a:xfrm>
              <a:off x="3884692" y="6525344"/>
              <a:ext cx="2832194" cy="332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021309CC-D54A-4F78-BD87-BD8F98DC53C4}"/>
                </a:ext>
              </a:extLst>
            </p:cNvPr>
            <p:cNvGrpSpPr/>
            <p:nvPr/>
          </p:nvGrpSpPr>
          <p:grpSpPr>
            <a:xfrm>
              <a:off x="3739781" y="1052736"/>
              <a:ext cx="8282173" cy="5616624"/>
              <a:chOff x="3739781" y="1052736"/>
              <a:chExt cx="8282173" cy="5616624"/>
            </a:xfrm>
          </p:grpSpPr>
          <p:pic>
            <p:nvPicPr>
              <p:cNvPr id="263" name="그림 26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78124" y="1556792"/>
                <a:ext cx="2321040" cy="2919318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265" name="그림 264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49852" y="1556792"/>
                <a:ext cx="2797340" cy="2919318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sp>
            <p:nvSpPr>
              <p:cNvPr id="153" name="직사각형 152"/>
              <p:cNvSpPr/>
              <p:nvPr/>
            </p:nvSpPr>
            <p:spPr>
              <a:xfrm>
                <a:off x="3830655" y="4489196"/>
                <a:ext cx="5632561" cy="8151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TextBox 228"/>
              <p:cNvSpPr txBox="1"/>
              <p:nvPr/>
            </p:nvSpPr>
            <p:spPr>
              <a:xfrm>
                <a:off x="3875467" y="1066994"/>
                <a:ext cx="171874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3</a:t>
                </a:r>
                <a:r>
                  <a:rPr lang="ko-KR" altLang="en-US" sz="2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차원 </a:t>
                </a:r>
                <a:r>
                  <a:rPr lang="en-US" altLang="ko-KR" sz="2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NAND</a:t>
                </a:r>
                <a:endParaRPr lang="ko-KR" altLang="en-US" sz="2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pic>
            <p:nvPicPr>
              <p:cNvPr id="270" name="그림 269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918600" y="5304305"/>
                <a:ext cx="2789859" cy="123981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sp>
            <p:nvSpPr>
              <p:cNvPr id="271" name="직사각형 270"/>
              <p:cNvSpPr/>
              <p:nvPr/>
            </p:nvSpPr>
            <p:spPr>
              <a:xfrm>
                <a:off x="3837067" y="4737108"/>
                <a:ext cx="573365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*SK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하이닉스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: </a:t>
                </a:r>
                <a:r>
                  <a:rPr lang="en-US" altLang="ko-KR" sz="1600" b="1" dirty="0">
                    <a:solidFill>
                      <a:srgbClr val="3366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238</a:t>
                </a:r>
                <a:r>
                  <a:rPr lang="ko-KR" altLang="en-US" sz="1600" b="1" dirty="0">
                    <a:solidFill>
                      <a:srgbClr val="3366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단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4D 512Gb NAND 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양산 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(2023/08)</a:t>
                </a:r>
              </a:p>
              <a:p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*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삼성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: </a:t>
                </a:r>
                <a:r>
                  <a:rPr lang="en-US" altLang="ko-KR" sz="1600" b="1" dirty="0">
                    <a:solidFill>
                      <a:srgbClr val="3366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286</a:t>
                </a:r>
                <a:r>
                  <a:rPr lang="ko-KR" altLang="en-US" sz="1600" b="1" dirty="0">
                    <a:solidFill>
                      <a:srgbClr val="3366FF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단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3D 1Tb NAND </a:t>
                </a:r>
                <a:r>
                  <a:rPr lang="ko-KR" altLang="en-US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양산 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(2024/04)</a:t>
                </a:r>
                <a:endParaRPr lang="ko-KR" altLang="en-US" sz="1600" b="1" dirty="0">
                  <a:solidFill>
                    <a:prstClr val="black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grpSp>
            <p:nvGrpSpPr>
              <p:cNvPr id="12" name="그룹 11">
                <a:extLst>
                  <a:ext uri="{FF2B5EF4-FFF2-40B4-BE49-F238E27FC236}">
                    <a16:creationId xmlns:a16="http://schemas.microsoft.com/office/drawing/2014/main" id="{E752A6AA-F96E-4A7A-9E37-66582F185800}"/>
                  </a:ext>
                </a:extLst>
              </p:cNvPr>
              <p:cNvGrpSpPr/>
              <p:nvPr/>
            </p:nvGrpSpPr>
            <p:grpSpPr>
              <a:xfrm>
                <a:off x="3739781" y="1052736"/>
                <a:ext cx="8282173" cy="5616624"/>
                <a:chOff x="3739781" y="1052736"/>
                <a:chExt cx="8282173" cy="5616624"/>
              </a:xfrm>
            </p:grpSpPr>
            <p:pic>
              <p:nvPicPr>
                <p:cNvPr id="4" name="그림 3">
                  <a:extLst>
                    <a:ext uri="{FF2B5EF4-FFF2-40B4-BE49-F238E27FC236}">
                      <a16:creationId xmlns:a16="http://schemas.microsoft.com/office/drawing/2014/main" id="{62802665-C775-489B-A804-D14791CF06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45819" y="5288661"/>
                  <a:ext cx="2318781" cy="1236683"/>
                </a:xfrm>
                <a:prstGeom prst="rect">
                  <a:avLst/>
                </a:prstGeom>
              </p:spPr>
            </p:pic>
            <p:sp>
              <p:nvSpPr>
                <p:cNvPr id="156" name="모서리가 둥근 직사각형 1">
                  <a:extLst>
                    <a:ext uri="{FF2B5EF4-FFF2-40B4-BE49-F238E27FC236}">
                      <a16:creationId xmlns:a16="http://schemas.microsoft.com/office/drawing/2014/main" id="{9D18E453-B28B-4BDD-99DA-1B23EF69CACA}"/>
                    </a:ext>
                  </a:extLst>
                </p:cNvPr>
                <p:cNvSpPr/>
                <p:nvPr/>
              </p:nvSpPr>
              <p:spPr>
                <a:xfrm>
                  <a:off x="3739781" y="1052736"/>
                  <a:ext cx="8282173" cy="5616624"/>
                </a:xfrm>
                <a:prstGeom prst="roundRect">
                  <a:avLst>
                    <a:gd name="adj" fmla="val 2754"/>
                  </a:avLst>
                </a:prstGeom>
                <a:noFill/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1" name="그림 10">
                  <a:extLst>
                    <a:ext uri="{FF2B5EF4-FFF2-40B4-BE49-F238E27FC236}">
                      <a16:creationId xmlns:a16="http://schemas.microsoft.com/office/drawing/2014/main" id="{70D3CAE9-F08A-47D5-8022-F06B43749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489414" y="2885015"/>
                  <a:ext cx="2318781" cy="1804255"/>
                </a:xfrm>
                <a:prstGeom prst="rect">
                  <a:avLst/>
                </a:prstGeom>
              </p:spPr>
            </p:pic>
          </p:grpSp>
        </p:grp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5A2215B5-36AD-410B-83E4-BB03B9C2E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52253" y="4777132"/>
              <a:ext cx="2109087" cy="1498700"/>
            </a:xfrm>
            <a:prstGeom prst="rect">
              <a:avLst/>
            </a:prstGeom>
          </p:spPr>
        </p:pic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10C864A4-B8E8-458A-B3DD-10AECF64FEC2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173236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직사각형 269"/>
          <p:cNvSpPr/>
          <p:nvPr/>
        </p:nvSpPr>
        <p:spPr>
          <a:xfrm>
            <a:off x="1631505" y="6381328"/>
            <a:ext cx="797371" cy="40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847529" y="1124744"/>
            <a:ext cx="3786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NAND Cell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Multi-Bit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고도화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283" y="1641464"/>
            <a:ext cx="5565228" cy="322769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9" y="5130112"/>
            <a:ext cx="1687359" cy="1311596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736768" y="504792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9" name="직사각형 308"/>
          <p:cNvSpPr/>
          <p:nvPr/>
        </p:nvSpPr>
        <p:spPr>
          <a:xfrm>
            <a:off x="3349248" y="572816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667" y="5141661"/>
            <a:ext cx="1671190" cy="1300047"/>
          </a:xfrm>
          <a:prstGeom prst="rect">
            <a:avLst/>
          </a:prstGeom>
        </p:spPr>
      </p:pic>
      <p:sp>
        <p:nvSpPr>
          <p:cNvPr id="310" name="직사각형 309"/>
          <p:cNvSpPr/>
          <p:nvPr/>
        </p:nvSpPr>
        <p:spPr>
          <a:xfrm>
            <a:off x="4954219" y="5047920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1" name="직사각형 310"/>
          <p:cNvSpPr/>
          <p:nvPr/>
        </p:nvSpPr>
        <p:spPr>
          <a:xfrm>
            <a:off x="5528598" y="572816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483" y="5130112"/>
            <a:ext cx="1687724" cy="1312908"/>
          </a:xfrm>
          <a:prstGeom prst="rect">
            <a:avLst/>
          </a:prstGeom>
        </p:spPr>
      </p:pic>
      <p:sp>
        <p:nvSpPr>
          <p:cNvPr id="313" name="직사각형 312"/>
          <p:cNvSpPr/>
          <p:nvPr/>
        </p:nvSpPr>
        <p:spPr>
          <a:xfrm>
            <a:off x="7195992" y="504792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4" name="직사각형 313"/>
          <p:cNvSpPr/>
          <p:nvPr/>
        </p:nvSpPr>
        <p:spPr>
          <a:xfrm>
            <a:off x="7760846" y="572816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5" name="직사각형 354"/>
          <p:cNvSpPr/>
          <p:nvPr/>
        </p:nvSpPr>
        <p:spPr>
          <a:xfrm>
            <a:off x="9508871" y="5047920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++++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6" name="직사각형 355"/>
          <p:cNvSpPr/>
          <p:nvPr/>
        </p:nvSpPr>
        <p:spPr>
          <a:xfrm>
            <a:off x="10040826" y="572816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오른쪽 화살표 1"/>
          <p:cNvSpPr/>
          <p:nvPr/>
        </p:nvSpPr>
        <p:spPr>
          <a:xfrm>
            <a:off x="2600372" y="2348615"/>
            <a:ext cx="6663980" cy="574136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962254" y="2465115"/>
            <a:ext cx="1430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Now (1Tb</a:t>
            </a:r>
            <a:r>
              <a:rPr lang="ko-KR" altLang="en-US" sz="1600" b="1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급</a:t>
            </a:r>
            <a:r>
              <a:rPr lang="en-US" altLang="ko-KR" sz="1600" b="1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자유형 6"/>
          <p:cNvSpPr/>
          <p:nvPr/>
        </p:nvSpPr>
        <p:spPr>
          <a:xfrm>
            <a:off x="2553503" y="4221480"/>
            <a:ext cx="471637" cy="904926"/>
          </a:xfrm>
          <a:custGeom>
            <a:avLst/>
            <a:gdLst>
              <a:gd name="connsiteX0" fmla="*/ 0 w 601980"/>
              <a:gd name="connsiteY0" fmla="*/ 784860 h 784860"/>
              <a:gd name="connsiteX1" fmla="*/ 0 w 601980"/>
              <a:gd name="connsiteY1" fmla="*/ 381000 h 784860"/>
              <a:gd name="connsiteX2" fmla="*/ 601980 w 601980"/>
              <a:gd name="connsiteY2" fmla="*/ 0 h 78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" h="784860">
                <a:moveTo>
                  <a:pt x="0" y="784860"/>
                </a:moveTo>
                <a:lnTo>
                  <a:pt x="0" y="381000"/>
                </a:lnTo>
                <a:lnTo>
                  <a:pt x="601980" y="0"/>
                </a:lnTo>
              </a:path>
            </a:pathLst>
          </a:custGeom>
          <a:noFill/>
          <a:ln w="28575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 flipH="1">
            <a:off x="8734380" y="4221480"/>
            <a:ext cx="601980" cy="904927"/>
          </a:xfrm>
          <a:custGeom>
            <a:avLst/>
            <a:gdLst>
              <a:gd name="connsiteX0" fmla="*/ 0 w 601980"/>
              <a:gd name="connsiteY0" fmla="*/ 784860 h 784860"/>
              <a:gd name="connsiteX1" fmla="*/ 0 w 601980"/>
              <a:gd name="connsiteY1" fmla="*/ 381000 h 784860"/>
              <a:gd name="connsiteX2" fmla="*/ 601980 w 601980"/>
              <a:gd name="connsiteY2" fmla="*/ 0 h 78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" h="784860">
                <a:moveTo>
                  <a:pt x="0" y="784860"/>
                </a:moveTo>
                <a:lnTo>
                  <a:pt x="0" y="381000"/>
                </a:lnTo>
                <a:lnTo>
                  <a:pt x="601980" y="0"/>
                </a:lnTo>
              </a:path>
            </a:pathLst>
          </a:custGeom>
          <a:noFill/>
          <a:ln w="28575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/>
        </p:nvCxnSpPr>
        <p:spPr>
          <a:xfrm flipV="1">
            <a:off x="4583832" y="4797152"/>
            <a:ext cx="0" cy="432048"/>
          </a:xfrm>
          <a:prstGeom prst="line">
            <a:avLst/>
          </a:prstGeom>
          <a:ln w="2857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H="1" flipV="1">
            <a:off x="6240016" y="4797154"/>
            <a:ext cx="432048" cy="504055"/>
          </a:xfrm>
          <a:prstGeom prst="line">
            <a:avLst/>
          </a:prstGeom>
          <a:ln w="2857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620325" y="1217018"/>
            <a:ext cx="1781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진수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0 1 0 1 1 1 0 0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10183937" y="1492548"/>
            <a:ext cx="1415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034518" y="149581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1bit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6562" y="5132608"/>
            <a:ext cx="1720107" cy="131815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75184E8-76E3-47CC-AA15-14817F231CD5}"/>
              </a:ext>
            </a:extLst>
          </p:cNvPr>
          <p:cNvSpPr txBox="1"/>
          <p:nvPr/>
        </p:nvSpPr>
        <p:spPr>
          <a:xfrm>
            <a:off x="1717104" y="297334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NAND Flash 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기술동향 </a:t>
            </a:r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(2)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0A2819-9C9E-499E-B6DC-0DC961997FBF}"/>
              </a:ext>
            </a:extLst>
          </p:cNvPr>
          <p:cNvSpPr txBox="1"/>
          <p:nvPr/>
        </p:nvSpPr>
        <p:spPr>
          <a:xfrm>
            <a:off x="10607902" y="277201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Memory</a:t>
            </a:r>
          </a:p>
        </p:txBody>
      </p:sp>
    </p:spTree>
    <p:extLst>
      <p:ext uri="{BB962C8B-B14F-4D97-AF65-F5344CB8AC3E}">
        <p14:creationId xmlns:p14="http://schemas.microsoft.com/office/powerpoint/2010/main" val="42020315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C34792-3352-43E6-AB1D-D3070928D212}"/>
              </a:ext>
            </a:extLst>
          </p:cNvPr>
          <p:cNvSpPr txBox="1"/>
          <p:nvPr/>
        </p:nvSpPr>
        <p:spPr>
          <a:xfrm>
            <a:off x="0" y="262890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/>
              <a:t>2. </a:t>
            </a:r>
            <a:r>
              <a:rPr lang="ko-KR" altLang="en-US" sz="6000" b="1" dirty="0"/>
              <a:t>인공지능</a:t>
            </a:r>
          </a:p>
        </p:txBody>
      </p:sp>
    </p:spTree>
    <p:extLst>
      <p:ext uri="{BB962C8B-B14F-4D97-AF65-F5344CB8AC3E}">
        <p14:creationId xmlns:p14="http://schemas.microsoft.com/office/powerpoint/2010/main" val="17940633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그림 11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143" t="40561"/>
          <a:stretch/>
        </p:blipFill>
        <p:spPr>
          <a:xfrm>
            <a:off x="7999538" y="2387675"/>
            <a:ext cx="866528" cy="574294"/>
          </a:xfrm>
          <a:prstGeom prst="rect">
            <a:avLst/>
          </a:prstGeom>
        </p:spPr>
      </p:pic>
      <p:pic>
        <p:nvPicPr>
          <p:cNvPr id="119" name="그림 11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602" t="12156" b="44258"/>
          <a:stretch/>
        </p:blipFill>
        <p:spPr>
          <a:xfrm>
            <a:off x="4682839" y="5321875"/>
            <a:ext cx="1057723" cy="780640"/>
          </a:xfrm>
          <a:prstGeom prst="rect">
            <a:avLst/>
          </a:prstGeom>
        </p:spPr>
      </p:pic>
      <p:pic>
        <p:nvPicPr>
          <p:cNvPr id="120" name="그림 11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454" b="72640"/>
          <a:stretch/>
        </p:blipFill>
        <p:spPr>
          <a:xfrm>
            <a:off x="7486384" y="835320"/>
            <a:ext cx="1292039" cy="426198"/>
          </a:xfrm>
          <a:prstGeom prst="rect">
            <a:avLst/>
          </a:prstGeom>
        </p:spPr>
      </p:pic>
      <p:grpSp>
        <p:nvGrpSpPr>
          <p:cNvPr id="121" name="그룹 120"/>
          <p:cNvGrpSpPr/>
          <p:nvPr/>
        </p:nvGrpSpPr>
        <p:grpSpPr>
          <a:xfrm>
            <a:off x="4114588" y="1469869"/>
            <a:ext cx="3272335" cy="2260172"/>
            <a:chOff x="5116089" y="1552562"/>
            <a:chExt cx="3272335" cy="2260172"/>
          </a:xfrm>
        </p:grpSpPr>
        <p:pic>
          <p:nvPicPr>
            <p:cNvPr id="122" name="그림 12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0072" y="1552562"/>
              <a:ext cx="3168352" cy="2174912"/>
            </a:xfrm>
            <a:prstGeom prst="rect">
              <a:avLst/>
            </a:prstGeom>
          </p:spPr>
        </p:pic>
        <p:sp>
          <p:nvSpPr>
            <p:cNvPr id="123" name="타원 122"/>
            <p:cNvSpPr/>
            <p:nvPr/>
          </p:nvSpPr>
          <p:spPr>
            <a:xfrm>
              <a:off x="7513464" y="2989286"/>
              <a:ext cx="723900" cy="738188"/>
            </a:xfrm>
            <a:prstGeom prst="ellipse">
              <a:avLst/>
            </a:prstGeom>
            <a:solidFill>
              <a:srgbClr val="DAEDEF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577285" y="3038281"/>
              <a:ext cx="5693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-10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ea"/>
                </a:rPr>
                <a:t>뉴로</a:t>
              </a:r>
              <a:endParaRPr kumimoji="0" lang="en-US" altLang="ko-KR" sz="1600" b="1" i="0" u="none" strike="noStrike" kern="0" cap="none" spc="-1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-100" normalizeH="0" baseline="0" noProof="0" dirty="0" err="1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ea"/>
                </a:rPr>
                <a:t>모픽</a:t>
              </a:r>
              <a:endParaRPr kumimoji="0" lang="ko-KR" altLang="en-US" sz="1600" b="1" i="0" u="none" strike="noStrike" kern="0" cap="none" spc="-1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116089" y="3258736"/>
              <a:ext cx="124906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(</a:t>
              </a:r>
              <a:r>
                <a:rPr kumimoji="0" lang="ko-KR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출처</a:t>
              </a: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: TELESCOPE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 Magazine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 &amp; IITP 2018)</a:t>
              </a:r>
              <a:endPara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5752076" y="4357624"/>
            <a:ext cx="3484608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0800" marR="0" lvl="0" indent="-1008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2014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년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뉴로모픽칩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en-US" altLang="ko-KR" sz="1600" b="1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TrueNorth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” 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보행자 및 차량 구분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(</a:t>
            </a:r>
            <a:r>
              <a:rPr kumimoji="0" lang="ko-KR" altLang="en-US" sz="13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생쥐두뇌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</a:t>
            </a:r>
            <a:r>
              <a:rPr kumimoji="0" lang="ko-KR" altLang="en-US" sz="13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연산기능만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수행</a:t>
            </a:r>
          </a:p>
        </p:txBody>
      </p:sp>
      <p:pic>
        <p:nvPicPr>
          <p:cNvPr id="127" name="그림 1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448" y="4431537"/>
            <a:ext cx="619670" cy="361474"/>
          </a:xfrm>
          <a:prstGeom prst="rect">
            <a:avLst/>
          </a:prstGeom>
        </p:spPr>
      </p:pic>
      <p:pic>
        <p:nvPicPr>
          <p:cNvPr id="128" name="그림 12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803" y="1249004"/>
            <a:ext cx="934711" cy="546936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8749697" y="1159819"/>
            <a:ext cx="2661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0800" marR="0" lvl="0" indent="-1008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GPU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칩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MS/TSLA/</a:t>
            </a: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바이두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/IBM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클라우드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등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각종 대기업의 서버로 활용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769197" y="5297072"/>
            <a:ext cx="34717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0800" marR="0" lvl="0" indent="-1008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2021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년 </a:t>
            </a:r>
            <a:r>
              <a:rPr kumimoji="0" lang="ko-KR" alt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뉴로모픽칩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en-US" altLang="ko-KR" sz="1600" b="1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Loihi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 2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세대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” </a:t>
            </a:r>
            <a:endParaRPr kumimoji="0" lang="en-US" altLang="ko-KR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연산 및 학습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(SNN)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-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신경세포 개수는 </a:t>
            </a:r>
            <a:endParaRPr kumimoji="0" lang="en-US" altLang="ko-KR" sz="1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 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뉴런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100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만개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시냅스 </a:t>
            </a:r>
            <a:r>
              <a: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1.2</a:t>
            </a:r>
            <a:r>
              <a:rPr kumimoji="0" lang="ko-KR" altLang="en-US" sz="13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억개</a:t>
            </a:r>
            <a:endParaRPr kumimoji="0" lang="en-US" altLang="ko-KR" sz="1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32" name="타원 131"/>
          <p:cNvSpPr/>
          <p:nvPr/>
        </p:nvSpPr>
        <p:spPr>
          <a:xfrm rot="17457467">
            <a:off x="4897001" y="1505555"/>
            <a:ext cx="457810" cy="834032"/>
          </a:xfrm>
          <a:prstGeom prst="ellipse">
            <a:avLst/>
          </a:prstGeom>
          <a:solidFill>
            <a:srgbClr val="BBE0E3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3" name="타원 132"/>
          <p:cNvSpPr/>
          <p:nvPr/>
        </p:nvSpPr>
        <p:spPr>
          <a:xfrm rot="18187529">
            <a:off x="5814216" y="1834779"/>
            <a:ext cx="609555" cy="1264685"/>
          </a:xfrm>
          <a:prstGeom prst="ellipse">
            <a:avLst/>
          </a:prstGeom>
          <a:solidFill>
            <a:srgbClr val="BBE0E3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4" name="타원 133"/>
          <p:cNvSpPr/>
          <p:nvPr/>
        </p:nvSpPr>
        <p:spPr>
          <a:xfrm>
            <a:off x="4251567" y="1471671"/>
            <a:ext cx="424291" cy="404200"/>
          </a:xfrm>
          <a:prstGeom prst="ellipse">
            <a:avLst/>
          </a:prstGeom>
          <a:solidFill>
            <a:srgbClr val="BBE0E3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5" name="타원 134"/>
          <p:cNvSpPr/>
          <p:nvPr/>
        </p:nvSpPr>
        <p:spPr>
          <a:xfrm rot="17746685">
            <a:off x="5094769" y="1782842"/>
            <a:ext cx="443331" cy="1816555"/>
          </a:xfrm>
          <a:prstGeom prst="ellipse">
            <a:avLst/>
          </a:prstGeom>
          <a:solidFill>
            <a:srgbClr val="BBE0E3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936712" y="1793366"/>
            <a:ext cx="42479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GPU</a:t>
            </a:r>
            <a:endParaRPr lang="ko-KR" altLang="en-US" sz="16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885214" y="2318247"/>
            <a:ext cx="4552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ASIC</a:t>
            </a:r>
            <a:endParaRPr lang="ko-KR" altLang="en-US" sz="16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268598" y="1537487"/>
            <a:ext cx="4087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CPU</a:t>
            </a:r>
            <a:endParaRPr lang="ko-KR" altLang="en-US" sz="16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894248" y="871787"/>
            <a:ext cx="275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&lt;</a:t>
            </a:r>
            <a:r>
              <a: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인공지능 반도체 종류</a:t>
            </a: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&gt;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125906" y="2568986"/>
            <a:ext cx="5266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FPGA</a:t>
            </a:r>
            <a:endParaRPr lang="ko-KR" altLang="en-US" sz="1600" b="1" dirty="0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141" name="직선 화살표 연결선 140"/>
          <p:cNvCxnSpPr/>
          <p:nvPr/>
        </p:nvCxnSpPr>
        <p:spPr>
          <a:xfrm flipV="1">
            <a:off x="4108463" y="1386049"/>
            <a:ext cx="0" cy="2366058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142" name="직선 화살표 연결선 141"/>
          <p:cNvCxnSpPr/>
          <p:nvPr/>
        </p:nvCxnSpPr>
        <p:spPr>
          <a:xfrm>
            <a:off x="4107805" y="3751314"/>
            <a:ext cx="3373053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43" name="TextBox 142"/>
          <p:cNvSpPr txBox="1"/>
          <p:nvPr/>
        </p:nvSpPr>
        <p:spPr>
          <a:xfrm>
            <a:off x="6034427" y="3770365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AI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연산 및 저전력</a:t>
            </a:r>
          </a:p>
        </p:txBody>
      </p:sp>
      <p:sp>
        <p:nvSpPr>
          <p:cNvPr id="144" name="TextBox 143"/>
          <p:cNvSpPr txBox="1"/>
          <p:nvPr/>
        </p:nvSpPr>
        <p:spPr>
          <a:xfrm rot="16200000">
            <a:off x="3090997" y="2041123"/>
            <a:ext cx="17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전통적 </a:t>
            </a: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IT</a:t>
            </a:r>
            <a:r>
              <a: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처리 성능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749097" y="2023915"/>
            <a:ext cx="3102131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0800" marR="0" lvl="0" indent="-1008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2019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년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~ 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데이터분석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/</a:t>
            </a:r>
            <a:r>
              <a:rPr kumimoji="0" lang="ko-KR" alt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딥러닝</a:t>
            </a:r>
            <a:endParaRPr kumimoji="0" lang="en-US" altLang="ko-KR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600" b="1" i="1" kern="0" dirty="0">
                <a:solidFill>
                  <a:srgbClr val="000000"/>
                </a:solidFill>
                <a:latin typeface="+mn-ea"/>
              </a:rPr>
              <a:t>  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ASIC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칩 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‘TPU’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데이터서버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에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적용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pic>
        <p:nvPicPr>
          <p:cNvPr id="146" name="그림 14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7699" y="2070615"/>
            <a:ext cx="1115829" cy="443001"/>
          </a:xfrm>
          <a:prstGeom prst="rect">
            <a:avLst/>
          </a:prstGeom>
        </p:spPr>
      </p:pic>
      <p:pic>
        <p:nvPicPr>
          <p:cNvPr id="149" name="그림 14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588" y="3159878"/>
            <a:ext cx="1253758" cy="333881"/>
          </a:xfrm>
          <a:prstGeom prst="rect">
            <a:avLst/>
          </a:prstGeom>
        </p:spPr>
      </p:pic>
      <p:sp>
        <p:nvSpPr>
          <p:cNvPr id="150" name="자유형 149"/>
          <p:cNvSpPr/>
          <p:nvPr/>
        </p:nvSpPr>
        <p:spPr>
          <a:xfrm>
            <a:off x="5361916" y="1447851"/>
            <a:ext cx="2277466" cy="289710"/>
          </a:xfrm>
          <a:custGeom>
            <a:avLst/>
            <a:gdLst>
              <a:gd name="connsiteX0" fmla="*/ 2172832 w 2172832"/>
              <a:gd name="connsiteY0" fmla="*/ 0 h 289710"/>
              <a:gd name="connsiteX1" fmla="*/ 380245 w 2172832"/>
              <a:gd name="connsiteY1" fmla="*/ 0 h 289710"/>
              <a:gd name="connsiteX2" fmla="*/ 0 w 2172832"/>
              <a:gd name="connsiteY2" fmla="*/ 289710 h 28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2832" h="289710">
                <a:moveTo>
                  <a:pt x="2172832" y="0"/>
                </a:moveTo>
                <a:lnTo>
                  <a:pt x="380245" y="0"/>
                </a:lnTo>
                <a:lnTo>
                  <a:pt x="0" y="289710"/>
                </a:lnTo>
              </a:path>
            </a:pathLst>
          </a:custGeom>
          <a:noFill/>
          <a:ln w="19050" cap="flat" cmpd="sng" algn="ctr">
            <a:solidFill>
              <a:srgbClr val="0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51" name="자유형 150"/>
          <p:cNvSpPr/>
          <p:nvPr/>
        </p:nvSpPr>
        <p:spPr>
          <a:xfrm>
            <a:off x="6511962" y="2180801"/>
            <a:ext cx="968896" cy="228685"/>
          </a:xfrm>
          <a:custGeom>
            <a:avLst/>
            <a:gdLst>
              <a:gd name="connsiteX0" fmla="*/ 2172832 w 2172832"/>
              <a:gd name="connsiteY0" fmla="*/ 0 h 289710"/>
              <a:gd name="connsiteX1" fmla="*/ 380245 w 2172832"/>
              <a:gd name="connsiteY1" fmla="*/ 0 h 289710"/>
              <a:gd name="connsiteX2" fmla="*/ 0 w 2172832"/>
              <a:gd name="connsiteY2" fmla="*/ 289710 h 28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2832" h="289710">
                <a:moveTo>
                  <a:pt x="2172832" y="0"/>
                </a:moveTo>
                <a:lnTo>
                  <a:pt x="380245" y="0"/>
                </a:lnTo>
                <a:lnTo>
                  <a:pt x="0" y="289710"/>
                </a:lnTo>
              </a:path>
            </a:pathLst>
          </a:custGeom>
          <a:noFill/>
          <a:ln w="19050" cap="flat" cmpd="sng" algn="ctr">
            <a:solidFill>
              <a:srgbClr val="0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pic>
        <p:nvPicPr>
          <p:cNvPr id="152" name="그림 15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918" y="4451680"/>
            <a:ext cx="943645" cy="621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" name="자유형 152"/>
          <p:cNvSpPr/>
          <p:nvPr/>
        </p:nvSpPr>
        <p:spPr>
          <a:xfrm>
            <a:off x="5357068" y="3292541"/>
            <a:ext cx="1138403" cy="1072711"/>
          </a:xfrm>
          <a:custGeom>
            <a:avLst/>
            <a:gdLst>
              <a:gd name="connsiteX0" fmla="*/ 2172832 w 2172832"/>
              <a:gd name="connsiteY0" fmla="*/ 0 h 289710"/>
              <a:gd name="connsiteX1" fmla="*/ 380245 w 2172832"/>
              <a:gd name="connsiteY1" fmla="*/ 0 h 289710"/>
              <a:gd name="connsiteX2" fmla="*/ 0 w 2172832"/>
              <a:gd name="connsiteY2" fmla="*/ 289710 h 28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2832" h="289710">
                <a:moveTo>
                  <a:pt x="2172832" y="0"/>
                </a:moveTo>
                <a:lnTo>
                  <a:pt x="380245" y="0"/>
                </a:lnTo>
                <a:lnTo>
                  <a:pt x="0" y="289710"/>
                </a:lnTo>
              </a:path>
            </a:pathLst>
          </a:custGeom>
          <a:noFill/>
          <a:ln w="19050" cap="flat" cmpd="sng" algn="ctr">
            <a:solidFill>
              <a:srgbClr val="0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pic>
        <p:nvPicPr>
          <p:cNvPr id="156" name="그림 15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10" r="79618" b="65335"/>
          <a:stretch/>
        </p:blipFill>
        <p:spPr>
          <a:xfrm>
            <a:off x="4082819" y="5301135"/>
            <a:ext cx="692299" cy="467196"/>
          </a:xfrm>
          <a:prstGeom prst="rect">
            <a:avLst/>
          </a:prstGeom>
        </p:spPr>
      </p:pic>
      <p:sp>
        <p:nvSpPr>
          <p:cNvPr id="158" name="TextBox 157"/>
          <p:cNvSpPr txBox="1"/>
          <p:nvPr/>
        </p:nvSpPr>
        <p:spPr>
          <a:xfrm>
            <a:off x="182471" y="6303580"/>
            <a:ext cx="6221255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000" dirty="0">
                <a:latin typeface="+mn-ea"/>
              </a:rPr>
              <a:t>- GPU: graphic processing unit (</a:t>
            </a:r>
            <a:r>
              <a:rPr lang="ko-KR" altLang="en-US" sz="1000" dirty="0">
                <a:latin typeface="+mn-ea"/>
              </a:rPr>
              <a:t>범용 반도체</a:t>
            </a:r>
            <a:r>
              <a:rPr lang="en-US" altLang="ko-KR" sz="1000" dirty="0">
                <a:latin typeface="+mn-ea"/>
              </a:rPr>
              <a:t>)</a:t>
            </a:r>
          </a:p>
          <a:p>
            <a:r>
              <a:rPr lang="en-US" altLang="ko-KR" sz="1000" dirty="0">
                <a:latin typeface="+mn-ea"/>
              </a:rPr>
              <a:t>- ASIC: Application Specific Integrated Circuit (</a:t>
            </a:r>
            <a:r>
              <a:rPr lang="ko-KR" altLang="en-US" sz="1000" dirty="0">
                <a:latin typeface="+mn-ea"/>
              </a:rPr>
              <a:t>내가 필요한 기능만 담아낸 반도체</a:t>
            </a:r>
            <a:r>
              <a:rPr lang="en-US" altLang="ko-KR" sz="1000" dirty="0">
                <a:latin typeface="+mn-ea"/>
              </a:rPr>
              <a:t>)</a:t>
            </a:r>
          </a:p>
          <a:p>
            <a:r>
              <a:rPr lang="en-US" altLang="ko-KR" sz="1000" dirty="0">
                <a:latin typeface="+mn-ea"/>
              </a:rPr>
              <a:t>- FPGA: Field Programmable Gate Array (</a:t>
            </a:r>
            <a:r>
              <a:rPr lang="ko-KR" altLang="en-US" sz="1000" dirty="0">
                <a:latin typeface="+mn-ea"/>
              </a:rPr>
              <a:t>회로설계 변경이 가능하여 주로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 err="1">
                <a:latin typeface="+mn-ea"/>
              </a:rPr>
              <a:t>제품생산전</a:t>
            </a:r>
            <a:r>
              <a:rPr lang="ko-KR" altLang="en-US" sz="1000" dirty="0">
                <a:latin typeface="+mn-ea"/>
              </a:rPr>
              <a:t> 테스트 목적으로 사용</a:t>
            </a:r>
            <a:r>
              <a:rPr lang="en-US" altLang="ko-KR" sz="1000" dirty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828" y="3372129"/>
            <a:ext cx="1267114" cy="73067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880" y="3133328"/>
            <a:ext cx="1619594" cy="641242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9224833" y="3000524"/>
            <a:ext cx="2915542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0800" marR="0" lvl="0" indent="-1008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2019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년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~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자율주행</a:t>
            </a:r>
            <a:r>
              <a:rPr lang="en-US" altLang="ko-KR" sz="1600" b="1" i="1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kumimoji="0" lang="en-US" altLang="ko-KR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FSD) </a:t>
            </a: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 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  -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자율주행차량에 탑재</a:t>
            </a:r>
            <a:endParaRPr lang="en-US" altLang="ko-KR" sz="1200" kern="0" dirty="0">
              <a:solidFill>
                <a:srgbClr val="000000"/>
              </a:solidFill>
              <a:latin typeface="+mn-ea"/>
            </a:endParaRP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- 60</a:t>
            </a: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억개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이상 트랜지스터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,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14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nm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이하 </a:t>
            </a:r>
            <a:r>
              <a:rPr lang="en-US" altLang="ko-KR" sz="1200" kern="0" dirty="0" err="1">
                <a:solidFill>
                  <a:srgbClr val="000000"/>
                </a:solidFill>
                <a:latin typeface="+mn-ea"/>
              </a:rPr>
              <a:t>FinFET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공정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pic>
        <p:nvPicPr>
          <p:cNvPr id="196" name="그림 19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676" y="1783266"/>
            <a:ext cx="1966508" cy="1158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7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358" y="2338475"/>
            <a:ext cx="1563195" cy="763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8" name="그룹 197"/>
          <p:cNvGrpSpPr/>
          <p:nvPr/>
        </p:nvGrpSpPr>
        <p:grpSpPr>
          <a:xfrm>
            <a:off x="441072" y="3278385"/>
            <a:ext cx="2799302" cy="1926864"/>
            <a:chOff x="277823" y="2794998"/>
            <a:chExt cx="2485711" cy="1908496"/>
          </a:xfrm>
        </p:grpSpPr>
        <p:pic>
          <p:nvPicPr>
            <p:cNvPr id="199" name="그림 198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823" y="2794998"/>
              <a:ext cx="1166157" cy="890134"/>
            </a:xfrm>
            <a:prstGeom prst="rect">
              <a:avLst/>
            </a:prstGeom>
          </p:spPr>
        </p:pic>
        <p:pic>
          <p:nvPicPr>
            <p:cNvPr id="200" name="그림 199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7559" y="2802206"/>
              <a:ext cx="1175975" cy="883383"/>
            </a:xfrm>
            <a:prstGeom prst="rect">
              <a:avLst/>
            </a:prstGeom>
          </p:spPr>
        </p:pic>
        <p:pic>
          <p:nvPicPr>
            <p:cNvPr id="201" name="그림 200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823" y="3753889"/>
              <a:ext cx="1133773" cy="949605"/>
            </a:xfrm>
            <a:prstGeom prst="rect">
              <a:avLst/>
            </a:prstGeom>
          </p:spPr>
        </p:pic>
        <p:pic>
          <p:nvPicPr>
            <p:cNvPr id="202" name="그림 201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4164" y="3752562"/>
              <a:ext cx="1185809" cy="950932"/>
            </a:xfrm>
            <a:prstGeom prst="rect">
              <a:avLst/>
            </a:prstGeom>
          </p:spPr>
        </p:pic>
      </p:grpSp>
      <p:pic>
        <p:nvPicPr>
          <p:cNvPr id="203" name="Picture 8" descr="블록화살표-구부러진-gray">
            <a:extLst>
              <a:ext uri="{FF2B5EF4-FFF2-40B4-BE49-F238E27FC236}">
                <a16:creationId xmlns:a16="http://schemas.microsoft.com/office/drawing/2014/main" id="{86212B06-813C-4660-A927-B3970891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68642" flipH="1">
            <a:off x="2355852" y="1215635"/>
            <a:ext cx="1087584" cy="688032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320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/>
          <p:cNvGrpSpPr/>
          <p:nvPr/>
        </p:nvGrpSpPr>
        <p:grpSpPr>
          <a:xfrm>
            <a:off x="348058" y="1049249"/>
            <a:ext cx="2499769" cy="1441114"/>
            <a:chOff x="348058" y="1049249"/>
            <a:chExt cx="2499769" cy="1441114"/>
          </a:xfrm>
        </p:grpSpPr>
        <p:sp>
          <p:nvSpPr>
            <p:cNvPr id="16" name="타원 15"/>
            <p:cNvSpPr/>
            <p:nvPr/>
          </p:nvSpPr>
          <p:spPr>
            <a:xfrm rot="17746685">
              <a:off x="1191260" y="1360420"/>
              <a:ext cx="443331" cy="1816555"/>
            </a:xfrm>
            <a:prstGeom prst="ellipse">
              <a:avLst/>
            </a:prstGeom>
            <a:solidFill>
              <a:srgbClr val="BBE0E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 rot="17457467">
              <a:off x="993492" y="1083133"/>
              <a:ext cx="457810" cy="834032"/>
            </a:xfrm>
            <a:prstGeom prst="ellipse">
              <a:avLst/>
            </a:prstGeom>
            <a:solidFill>
              <a:srgbClr val="BBE0E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9" name="타원 8"/>
            <p:cNvSpPr/>
            <p:nvPr/>
          </p:nvSpPr>
          <p:spPr>
            <a:xfrm rot="18187529">
              <a:off x="1910707" y="1412357"/>
              <a:ext cx="609555" cy="1264685"/>
            </a:xfrm>
            <a:prstGeom prst="ellipse">
              <a:avLst/>
            </a:prstGeom>
            <a:solidFill>
              <a:srgbClr val="BBE0E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0" name="타원 9"/>
            <p:cNvSpPr/>
            <p:nvPr/>
          </p:nvSpPr>
          <p:spPr>
            <a:xfrm>
              <a:off x="348058" y="1049249"/>
              <a:ext cx="424291" cy="404200"/>
            </a:xfrm>
            <a:prstGeom prst="ellipse">
              <a:avLst/>
            </a:prstGeom>
            <a:solidFill>
              <a:srgbClr val="BBE0E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33203" y="1370944"/>
              <a:ext cx="42479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FFFF"/>
                  </a:solidFill>
                  <a:latin typeface="+mn-ea"/>
                </a:rPr>
                <a:t>GPU</a:t>
              </a:r>
              <a:endParaRPr lang="ko-KR" altLang="en-US" sz="1600" b="1" dirty="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81705" y="1895825"/>
              <a:ext cx="455253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FFFF"/>
                  </a:solidFill>
                  <a:latin typeface="+mn-ea"/>
                </a:rPr>
                <a:t>ASIC</a:t>
              </a:r>
              <a:endParaRPr lang="ko-KR" altLang="en-US" sz="1600" b="1" dirty="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089" y="1115065"/>
              <a:ext cx="40876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FFFF"/>
                  </a:solidFill>
                  <a:latin typeface="+mn-ea"/>
                </a:rPr>
                <a:t>CPU</a:t>
              </a:r>
              <a:endParaRPr lang="ko-KR" altLang="en-US" sz="1600" b="1" dirty="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22397" y="2146564"/>
              <a:ext cx="52661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600" b="1" dirty="0">
                  <a:solidFill>
                    <a:srgbClr val="FFFFFF"/>
                  </a:solidFill>
                  <a:latin typeface="+mn-ea"/>
                </a:rPr>
                <a:t>FPGA</a:t>
              </a:r>
              <a:endParaRPr lang="ko-KR" altLang="en-US" sz="1600" b="1" dirty="0">
                <a:solidFill>
                  <a:srgbClr val="FFFFFF"/>
                </a:solidFill>
                <a:latin typeface="+mn-ea"/>
              </a:endParaRPr>
            </a:p>
          </p:txBody>
        </p:sp>
      </p:grpSp>
      <p:pic>
        <p:nvPicPr>
          <p:cNvPr id="17" name="Picture 8" descr="블록화살표-구부러진-gray">
            <a:extLst>
              <a:ext uri="{FF2B5EF4-FFF2-40B4-BE49-F238E27FC236}">
                <a16:creationId xmlns:a16="http://schemas.microsoft.com/office/drawing/2014/main" id="{86212B06-813C-4660-A927-B3970891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1938" flipH="1">
            <a:off x="2024205" y="1134107"/>
            <a:ext cx="936610" cy="59252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589929" y="955166"/>
            <a:ext cx="28731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366FF"/>
                </a:solidFill>
                <a:latin typeface="+mn-ea"/>
              </a:rPr>
              <a:t>전</a:t>
            </a:r>
            <a:r>
              <a:rPr lang="en-US" altLang="ko-KR" sz="2000" b="1" dirty="0">
                <a:solidFill>
                  <a:srgbClr val="3366FF"/>
                </a:solidFill>
                <a:latin typeface="+mn-ea"/>
              </a:rPr>
              <a:t>/</a:t>
            </a:r>
            <a:r>
              <a:rPr lang="ko-KR" altLang="en-US" sz="2000" b="1" dirty="0" err="1">
                <a:solidFill>
                  <a:srgbClr val="3366FF"/>
                </a:solidFill>
                <a:latin typeface="+mn-ea"/>
              </a:rPr>
              <a:t>후공정</a:t>
            </a:r>
            <a:endParaRPr lang="en-US" altLang="ko-KR" sz="2000" b="1" dirty="0">
              <a:solidFill>
                <a:srgbClr val="3366FF"/>
              </a:solidFill>
              <a:latin typeface="+mn-ea"/>
            </a:endParaRPr>
          </a:p>
          <a:p>
            <a:pPr algn="ctr"/>
            <a:r>
              <a:rPr lang="en-US" altLang="ko-KR" b="1" dirty="0">
                <a:latin typeface="+mn-ea"/>
              </a:rPr>
              <a:t>- FEOL : </a:t>
            </a:r>
            <a:r>
              <a:rPr lang="en-US" altLang="ko-KR" b="1" spc="-100" dirty="0">
                <a:latin typeface="+mn-ea"/>
              </a:rPr>
              <a:t>Front-End Of Line</a:t>
            </a:r>
          </a:p>
          <a:p>
            <a:pPr algn="ctr"/>
            <a:r>
              <a:rPr lang="en-US" altLang="ko-KR" b="1" dirty="0">
                <a:latin typeface="+mn-ea"/>
              </a:rPr>
              <a:t>- BEOL : </a:t>
            </a:r>
            <a:r>
              <a:rPr lang="en-US" altLang="ko-KR" b="1" spc="-100" dirty="0">
                <a:latin typeface="+mn-ea"/>
              </a:rPr>
              <a:t>Back-End Of Line</a:t>
            </a:r>
            <a:endParaRPr lang="ko-KR" altLang="en-US" b="1" spc="-100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51827" y="955166"/>
            <a:ext cx="24016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366FF"/>
                </a:solidFill>
                <a:latin typeface="+mn-ea"/>
              </a:rPr>
              <a:t>패키지</a:t>
            </a:r>
            <a:endParaRPr lang="en-US" altLang="ko-KR" sz="2000" b="1" dirty="0">
              <a:solidFill>
                <a:srgbClr val="3366FF"/>
              </a:solidFill>
              <a:latin typeface="+mn-ea"/>
            </a:endParaRPr>
          </a:p>
          <a:p>
            <a:pPr algn="ctr"/>
            <a:r>
              <a:rPr lang="en-US" altLang="ko-KR" b="1" dirty="0">
                <a:latin typeface="+mn-ea"/>
              </a:rPr>
              <a:t>- Flip-chip Bonding</a:t>
            </a:r>
          </a:p>
          <a:p>
            <a:pPr algn="ctr"/>
            <a:r>
              <a:rPr lang="en-US" altLang="ko-KR" b="1" dirty="0">
                <a:latin typeface="+mn-ea"/>
              </a:rPr>
              <a:t>- Hybrid Bonding</a:t>
            </a:r>
            <a:endParaRPr lang="ko-KR" altLang="en-US" b="1" dirty="0">
              <a:latin typeface="+mn-ea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9AD07062-0F79-40D4-90DA-C46FE723C8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692" y="1944115"/>
            <a:ext cx="3557196" cy="4663701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E1042C03-8ECD-498A-B737-E98C01233C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0605" y="2019300"/>
            <a:ext cx="3896283" cy="45885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03189" y="4292600"/>
            <a:ext cx="2383986" cy="22467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CPU, GPU, ASIC, FPGA</a:t>
            </a:r>
            <a:r>
              <a:rPr lang="ko-KR" altLang="en-US" sz="1400" dirty="0"/>
              <a:t>칩은</a:t>
            </a:r>
            <a:endParaRPr lang="en-US" altLang="ko-KR" sz="1400" dirty="0"/>
          </a:p>
          <a:p>
            <a:r>
              <a:rPr lang="ko-KR" altLang="en-US" sz="1400" dirty="0"/>
              <a:t>인공지능을 포함한</a:t>
            </a:r>
            <a:endParaRPr lang="en-US" altLang="ko-KR" sz="1400" dirty="0"/>
          </a:p>
          <a:p>
            <a:r>
              <a:rPr lang="en-US" altLang="ko-KR" sz="1400" dirty="0"/>
              <a:t>4</a:t>
            </a:r>
            <a:r>
              <a:rPr lang="ko-KR" altLang="en-US" sz="1400" dirty="0" err="1"/>
              <a:t>차산업혁명</a:t>
            </a:r>
            <a:r>
              <a:rPr lang="ko-KR" altLang="en-US" sz="1400" dirty="0"/>
              <a:t> 반도체산업의 </a:t>
            </a:r>
            <a:endParaRPr lang="en-US" altLang="ko-KR" sz="1400" dirty="0"/>
          </a:p>
          <a:p>
            <a:r>
              <a:rPr lang="ko-KR" altLang="en-US" sz="1400" dirty="0"/>
              <a:t>핵심이다</a:t>
            </a:r>
            <a:r>
              <a:rPr lang="en-US" altLang="ko-KR" sz="1400" dirty="0"/>
              <a:t>. </a:t>
            </a:r>
          </a:p>
          <a:p>
            <a:r>
              <a:rPr lang="ko-KR" altLang="en-US" sz="1400" dirty="0"/>
              <a:t>이는 </a:t>
            </a:r>
            <a:r>
              <a:rPr lang="en-US" altLang="ko-KR" sz="1400" dirty="0"/>
              <a:t>Si </a:t>
            </a:r>
            <a:r>
              <a:rPr lang="ko-KR" altLang="en-US" sz="1400" dirty="0"/>
              <a:t>반도체를 통해 </a:t>
            </a:r>
            <a:endParaRPr lang="en-US" altLang="ko-KR" sz="1400" dirty="0"/>
          </a:p>
          <a:p>
            <a:r>
              <a:rPr lang="ko-KR" altLang="en-US" sz="1400" dirty="0"/>
              <a:t>만들어진다</a:t>
            </a:r>
            <a:r>
              <a:rPr lang="en-US" altLang="ko-KR" sz="1400" dirty="0"/>
              <a:t>.</a:t>
            </a:r>
          </a:p>
          <a:p>
            <a:r>
              <a:rPr lang="en-US" altLang="ko-KR" sz="1400" dirty="0"/>
              <a:t>Si </a:t>
            </a:r>
            <a:r>
              <a:rPr lang="ko-KR" altLang="en-US" sz="1400" dirty="0"/>
              <a:t>반도체는</a:t>
            </a:r>
            <a:r>
              <a:rPr lang="en-US" altLang="ko-KR" sz="1400" dirty="0"/>
              <a:t> </a:t>
            </a:r>
            <a:r>
              <a:rPr lang="ko-KR" altLang="en-US" sz="1400" dirty="0"/>
              <a:t>전</a:t>
            </a:r>
            <a:r>
              <a:rPr lang="en-US" altLang="ko-KR" sz="1400" dirty="0"/>
              <a:t>/</a:t>
            </a:r>
            <a:r>
              <a:rPr lang="ko-KR" altLang="en-US" sz="1400" dirty="0" err="1"/>
              <a:t>후공정과</a:t>
            </a:r>
            <a:endParaRPr lang="en-US" altLang="ko-KR" sz="1400" dirty="0"/>
          </a:p>
          <a:p>
            <a:r>
              <a:rPr lang="ko-KR" altLang="en-US" sz="1400" dirty="0"/>
              <a:t>패키지로 구성된다</a:t>
            </a:r>
            <a:r>
              <a:rPr lang="en-US" altLang="ko-KR" sz="1400" dirty="0"/>
              <a:t>.</a:t>
            </a:r>
          </a:p>
          <a:p>
            <a:r>
              <a:rPr lang="ko-KR" altLang="en-US" sz="1400" dirty="0"/>
              <a:t>반도체 소재 관점에서 </a:t>
            </a:r>
            <a:endParaRPr lang="en-US" altLang="ko-KR" sz="1400" dirty="0"/>
          </a:p>
          <a:p>
            <a:r>
              <a:rPr lang="ko-KR" altLang="en-US" sz="1400" dirty="0"/>
              <a:t>관련기술들을 파악한다</a:t>
            </a:r>
            <a:r>
              <a:rPr lang="en-US" altLang="ko-KR" sz="1400" dirty="0"/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53625" y="6531616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출처</a:t>
            </a:r>
            <a:r>
              <a:rPr lang="en-US" altLang="ko-KR" sz="1000" dirty="0"/>
              <a:t>: SK Hynix</a:t>
            </a:r>
            <a:endParaRPr lang="ko-KR" alt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87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F1E441-0611-4364-A754-8968C5E70CD3}"/>
              </a:ext>
            </a:extLst>
          </p:cNvPr>
          <p:cNvSpPr txBox="1"/>
          <p:nvPr/>
        </p:nvSpPr>
        <p:spPr>
          <a:xfrm>
            <a:off x="4081066" y="6382502"/>
            <a:ext cx="71457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400" dirty="0">
                <a:hlinkClick r:id="rId5"/>
              </a:rPr>
              <a:t>I Am AI | NVIDIA GTC 2024 | Official Keynote Intro (youtube.com)</a:t>
            </a:r>
            <a:endParaRPr lang="ko-KR" altLang="en-US" sz="1400" dirty="0"/>
          </a:p>
        </p:txBody>
      </p:sp>
      <p:pic>
        <p:nvPicPr>
          <p:cNvPr id="8" name="I Am AI _ NVIDIA GTC 2024 _ Official Keynote Intro">
            <a:hlinkClick r:id="" action="ppaction://media"/>
            <a:extLst>
              <a:ext uri="{FF2B5EF4-FFF2-40B4-BE49-F238E27FC236}">
                <a16:creationId xmlns:a16="http://schemas.microsoft.com/office/drawing/2014/main" id="{C6D2F48E-BDD8-432B-9C4F-6137A37C15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6915" y="117281"/>
            <a:ext cx="11138170" cy="626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4462229" y="2546860"/>
            <a:ext cx="2807759" cy="2006526"/>
            <a:chOff x="8134561" y="1397074"/>
            <a:chExt cx="3388175" cy="2234337"/>
          </a:xfrm>
        </p:grpSpPr>
        <p:sp>
          <p:nvSpPr>
            <p:cNvPr id="57" name="모서리가 둥근 직사각형 16">
              <a:extLst>
                <a:ext uri="{FF2B5EF4-FFF2-40B4-BE49-F238E27FC236}">
                  <a16:creationId xmlns:a16="http://schemas.microsoft.com/office/drawing/2014/main" id="{7A716B35-8F3D-452C-BE90-A19C9019397A}"/>
                </a:ext>
              </a:extLst>
            </p:cNvPr>
            <p:cNvSpPr/>
            <p:nvPr/>
          </p:nvSpPr>
          <p:spPr>
            <a:xfrm>
              <a:off x="8134561" y="1397074"/>
              <a:ext cx="3388175" cy="2234337"/>
            </a:xfrm>
            <a:prstGeom prst="roundRect">
              <a:avLst>
                <a:gd name="adj" fmla="val 4844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9" name="그림 58">
              <a:extLst>
                <a:ext uri="{FF2B5EF4-FFF2-40B4-BE49-F238E27FC236}">
                  <a16:creationId xmlns:a16="http://schemas.microsoft.com/office/drawing/2014/main" id="{28D40510-AAAC-40C4-A1BA-1D4C37850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6161" y="1459663"/>
              <a:ext cx="2535557" cy="2109157"/>
            </a:xfrm>
            <a:prstGeom prst="rect">
              <a:avLst/>
            </a:prstGeom>
          </p:spPr>
        </p:pic>
      </p:grpSp>
      <p:grpSp>
        <p:nvGrpSpPr>
          <p:cNvPr id="25" name="그룹 24"/>
          <p:cNvGrpSpPr/>
          <p:nvPr/>
        </p:nvGrpSpPr>
        <p:grpSpPr>
          <a:xfrm>
            <a:off x="676148" y="2546859"/>
            <a:ext cx="3031030" cy="3024611"/>
            <a:chOff x="4104640" y="1376710"/>
            <a:chExt cx="3657600" cy="3368010"/>
          </a:xfrm>
        </p:grpSpPr>
        <p:pic>
          <p:nvPicPr>
            <p:cNvPr id="58" name="그림 57">
              <a:extLst>
                <a:ext uri="{FF2B5EF4-FFF2-40B4-BE49-F238E27FC236}">
                  <a16:creationId xmlns:a16="http://schemas.microsoft.com/office/drawing/2014/main" id="{881C1BBB-1BC7-4BA4-919F-FF30968F9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3840" y="1376710"/>
              <a:ext cx="3390028" cy="223433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6" name="직사각형 15"/>
            <p:cNvSpPr/>
            <p:nvPr/>
          </p:nvSpPr>
          <p:spPr>
            <a:xfrm>
              <a:off x="4104640" y="3631411"/>
              <a:ext cx="3657600" cy="1113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60" name="그림 59">
              <a:extLst>
                <a:ext uri="{FF2B5EF4-FFF2-40B4-BE49-F238E27FC236}">
                  <a16:creationId xmlns:a16="http://schemas.microsoft.com/office/drawing/2014/main" id="{16BAC325-8B2D-45FA-B472-068720AAA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68259" y="2622388"/>
              <a:ext cx="1156213" cy="87628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1344ADF-8387-4D3A-9199-1327F5509B7B}"/>
                </a:ext>
              </a:extLst>
            </p:cNvPr>
            <p:cNvSpPr txBox="1"/>
            <p:nvPr/>
          </p:nvSpPr>
          <p:spPr>
            <a:xfrm>
              <a:off x="4417301" y="2805068"/>
              <a:ext cx="1027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Truenorth</a:t>
              </a:r>
            </a:p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by IBM</a:t>
              </a:r>
              <a:endPara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80D7240D-99F6-4F97-8E1B-A53E3BFFD5A3}"/>
              </a:ext>
            </a:extLst>
          </p:cNvPr>
          <p:cNvSpPr txBox="1"/>
          <p:nvPr/>
        </p:nvSpPr>
        <p:spPr>
          <a:xfrm>
            <a:off x="4461123" y="4567021"/>
            <a:ext cx="28259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- 10</a:t>
            </a:r>
            <a:r>
              <a:rPr lang="en-US" altLang="ko-KR" sz="1600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14</a:t>
            </a:r>
            <a:r>
              <a:rPr lang="ko-KR" altLang="en-US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synapse &amp; 10</a:t>
            </a:r>
            <a:r>
              <a:rPr lang="en-US" altLang="ko-KR" sz="1600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11</a:t>
            </a:r>
            <a:r>
              <a:rPr lang="ko-KR" altLang="en-US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neuron</a:t>
            </a:r>
          </a:p>
          <a:p>
            <a:r>
              <a:rPr lang="en-US" altLang="ko-KR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- Power diss. : 20W</a:t>
            </a:r>
            <a:endParaRPr lang="ko-KR" altLang="en-US" b="1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45CC173-680A-4794-9715-5F8A97B9B4FA}"/>
              </a:ext>
            </a:extLst>
          </p:cNvPr>
          <p:cNvSpPr txBox="1"/>
          <p:nvPr/>
        </p:nvSpPr>
        <p:spPr>
          <a:xfrm>
            <a:off x="610127" y="4567021"/>
            <a:ext cx="323037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- ~10</a:t>
            </a:r>
            <a:r>
              <a:rPr lang="en-US" altLang="ko-KR" sz="1600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8</a:t>
            </a:r>
            <a:r>
              <a:rPr lang="ko-KR" altLang="en-US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synapse &amp; 10</a:t>
            </a:r>
            <a:r>
              <a:rPr lang="en-US" altLang="ko-KR" sz="1600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ko-KR" altLang="en-US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6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neuron</a:t>
            </a:r>
          </a:p>
          <a:p>
            <a:r>
              <a:rPr lang="en-US" altLang="ko-KR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- Power diss. : ~ 70mW/chip</a:t>
            </a:r>
            <a:endParaRPr lang="ko-KR" altLang="en-US" b="1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203" y="2113117"/>
            <a:ext cx="388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Conventional transistor-based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23568" y="2113117"/>
            <a:ext cx="2420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Ref.) Human Brain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10127" y="5527948"/>
            <a:ext cx="6984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000" b="1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3500 times more power dissipation than human brain</a:t>
            </a:r>
            <a:endParaRPr lang="ko-KR" altLang="en-US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5941" y="4763554"/>
            <a:ext cx="1967118" cy="1512168"/>
          </a:xfrm>
          <a:prstGeom prst="rect">
            <a:avLst/>
          </a:prstGeom>
        </p:spPr>
      </p:pic>
      <p:sp>
        <p:nvSpPr>
          <p:cNvPr id="64" name="굽은 화살표 63"/>
          <p:cNvSpPr/>
          <p:nvPr/>
        </p:nvSpPr>
        <p:spPr>
          <a:xfrm flipV="1">
            <a:off x="8975861" y="4259498"/>
            <a:ext cx="568895" cy="1012806"/>
          </a:xfrm>
          <a:prstGeom prst="bentArrow">
            <a:avLst>
              <a:gd name="adj1" fmla="val 25000"/>
              <a:gd name="adj2" fmla="val 25000"/>
              <a:gd name="adj3" fmla="val 33445"/>
              <a:gd name="adj4" fmla="val 43750"/>
            </a:avLst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38681" y="192587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기존</a:t>
            </a:r>
            <a:endParaRPr kumimoji="0" lang="en-US" altLang="ko-KR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반도체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029785" y="4196301"/>
            <a:ext cx="1970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인간 두뇌를 모사한</a:t>
            </a:r>
            <a:endParaRPr kumimoji="0" lang="en-US" altLang="ko-KR" sz="16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인공지능 반도체</a:t>
            </a:r>
          </a:p>
        </p:txBody>
      </p:sp>
      <p:pic>
        <p:nvPicPr>
          <p:cNvPr id="69" name="그림 6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652" y="1852670"/>
            <a:ext cx="3331457" cy="2311150"/>
          </a:xfrm>
          <a:prstGeom prst="rect">
            <a:avLst/>
          </a:prstGeom>
        </p:spPr>
      </p:pic>
      <p:sp>
        <p:nvSpPr>
          <p:cNvPr id="70" name="타원 69"/>
          <p:cNvSpPr/>
          <p:nvPr/>
        </p:nvSpPr>
        <p:spPr>
          <a:xfrm>
            <a:off x="369861" y="1092618"/>
            <a:ext cx="723900" cy="738188"/>
          </a:xfrm>
          <a:prstGeom prst="ellipse">
            <a:avLst/>
          </a:prstGeom>
          <a:solidFill>
            <a:srgbClr val="DAEDE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3682" y="1141613"/>
            <a:ext cx="569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뉴로</a:t>
            </a:r>
            <a:endParaRPr kumimoji="0" lang="en-US" altLang="ko-KR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모픽</a:t>
            </a:r>
            <a:endParaRPr kumimoji="0" lang="ko-KR" altLang="en-US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</p:txBody>
      </p:sp>
      <p:pic>
        <p:nvPicPr>
          <p:cNvPr id="72" name="Picture 8" descr="블록화살표-구부러진-gray">
            <a:extLst>
              <a:ext uri="{FF2B5EF4-FFF2-40B4-BE49-F238E27FC236}">
                <a16:creationId xmlns:a16="http://schemas.microsoft.com/office/drawing/2014/main" id="{86212B06-813C-4660-A927-B3970891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1938" flipH="1">
            <a:off x="1202856" y="1043594"/>
            <a:ext cx="936610" cy="59252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412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그룹 211">
            <a:extLst>
              <a:ext uri="{FF2B5EF4-FFF2-40B4-BE49-F238E27FC236}">
                <a16:creationId xmlns:a16="http://schemas.microsoft.com/office/drawing/2014/main" id="{0E142467-2A00-4296-8F14-F85068D83A3C}"/>
              </a:ext>
            </a:extLst>
          </p:cNvPr>
          <p:cNvGrpSpPr/>
          <p:nvPr/>
        </p:nvGrpSpPr>
        <p:grpSpPr>
          <a:xfrm>
            <a:off x="417815" y="5003495"/>
            <a:ext cx="2137106" cy="1448351"/>
            <a:chOff x="828885" y="3877644"/>
            <a:chExt cx="1498900" cy="1329497"/>
          </a:xfrm>
        </p:grpSpPr>
        <p:pic>
          <p:nvPicPr>
            <p:cNvPr id="213" name="Picture 3">
              <a:extLst>
                <a:ext uri="{FF2B5EF4-FFF2-40B4-BE49-F238E27FC236}">
                  <a16:creationId xmlns:a16="http://schemas.microsoft.com/office/drawing/2014/main" id="{1FEC964C-4DA2-4FA7-9AAF-39F1EE85EC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98030" y="3877644"/>
              <a:ext cx="1429755" cy="1287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14" name="직선 화살표 연결선 213">
              <a:extLst>
                <a:ext uri="{FF2B5EF4-FFF2-40B4-BE49-F238E27FC236}">
                  <a16:creationId xmlns:a16="http://schemas.microsoft.com/office/drawing/2014/main" id="{05E4972A-61EC-4BA6-9B86-10E1CD63CA54}"/>
                </a:ext>
              </a:extLst>
            </p:cNvPr>
            <p:cNvCxnSpPr/>
            <p:nvPr/>
          </p:nvCxnSpPr>
          <p:spPr>
            <a:xfrm>
              <a:off x="828885" y="4817745"/>
              <a:ext cx="145267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직선 화살표 연결선 214">
              <a:extLst>
                <a:ext uri="{FF2B5EF4-FFF2-40B4-BE49-F238E27FC236}">
                  <a16:creationId xmlns:a16="http://schemas.microsoft.com/office/drawing/2014/main" id="{5110773A-2BC4-405E-9EB7-3E4FEE182F99}"/>
                </a:ext>
              </a:extLst>
            </p:cNvPr>
            <p:cNvCxnSpPr/>
            <p:nvPr/>
          </p:nvCxnSpPr>
          <p:spPr>
            <a:xfrm flipV="1">
              <a:off x="1543387" y="3970021"/>
              <a:ext cx="0" cy="12371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TextBox 215">
            <a:extLst>
              <a:ext uri="{FF2B5EF4-FFF2-40B4-BE49-F238E27FC236}">
                <a16:creationId xmlns:a16="http://schemas.microsoft.com/office/drawing/2014/main" id="{7AE8B9BC-182F-4049-8AE2-95A63035370F}"/>
              </a:ext>
            </a:extLst>
          </p:cNvPr>
          <p:cNvSpPr txBox="1"/>
          <p:nvPr/>
        </p:nvSpPr>
        <p:spPr>
          <a:xfrm>
            <a:off x="632436" y="5072347"/>
            <a:ext cx="766748" cy="252246"/>
          </a:xfrm>
          <a:prstGeom prst="rect">
            <a:avLst/>
          </a:prstGeom>
          <a:noFill/>
        </p:spPr>
        <p:txBody>
          <a:bodyPr wrap="none" tIns="0" bIns="54000" rtlCol="0">
            <a:spAutoFit/>
          </a:bodyPr>
          <a:lstStyle/>
          <a:p>
            <a:r>
              <a:rPr lang="en-US" altLang="ko-KR" sz="1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Weight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9129A10D-FF96-463F-8921-FD24622C9FF5}"/>
              </a:ext>
            </a:extLst>
          </p:cNvPr>
          <p:cNvSpPr txBox="1"/>
          <p:nvPr/>
        </p:nvSpPr>
        <p:spPr>
          <a:xfrm>
            <a:off x="2499271" y="5858937"/>
            <a:ext cx="522900" cy="329347"/>
          </a:xfrm>
          <a:prstGeom prst="rect">
            <a:avLst/>
          </a:prstGeom>
          <a:noFill/>
        </p:spPr>
        <p:txBody>
          <a:bodyPr wrap="none" bIns="90000" rtlCol="0">
            <a:spAutoFit/>
          </a:bodyPr>
          <a:lstStyle/>
          <a:p>
            <a:r>
              <a:rPr lang="en-US" altLang="ko-KR" sz="1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time</a:t>
            </a:r>
            <a:endParaRPr lang="ko-KR" altLang="en-US" sz="14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FEF02CCA-1881-4784-AD32-3773FEAC0F1E}"/>
              </a:ext>
            </a:extLst>
          </p:cNvPr>
          <p:cNvSpPr txBox="1"/>
          <p:nvPr/>
        </p:nvSpPr>
        <p:spPr>
          <a:xfrm>
            <a:off x="1580479" y="5096296"/>
            <a:ext cx="1432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“Variable R</a:t>
            </a:r>
          </a:p>
          <a:p>
            <a:pPr algn="ctr"/>
            <a:r>
              <a:rPr lang="en-US" altLang="ko-K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&amp; Memory”</a:t>
            </a:r>
            <a:endParaRPr lang="ko-KR" altLang="en-US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81" name="그림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827" y="1824167"/>
            <a:ext cx="2412733" cy="1402766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433" y="3668629"/>
            <a:ext cx="2508127" cy="1292995"/>
          </a:xfrm>
          <a:prstGeom prst="rect">
            <a:avLst/>
          </a:prstGeom>
        </p:spPr>
      </p:pic>
      <p:sp>
        <p:nvSpPr>
          <p:cNvPr id="266" name="等腰三角形 22"/>
          <p:cNvSpPr/>
          <p:nvPr/>
        </p:nvSpPr>
        <p:spPr>
          <a:xfrm>
            <a:off x="4667594" y="1822859"/>
            <a:ext cx="3384376" cy="2917566"/>
          </a:xfrm>
          <a:prstGeom prst="triangle">
            <a:avLst/>
          </a:prstGeom>
          <a:gradFill rotWithShape="1">
            <a:gsLst>
              <a:gs pos="0">
                <a:srgbClr val="BBE0E3">
                  <a:tint val="50000"/>
                  <a:satMod val="300000"/>
                </a:srgbClr>
              </a:gs>
              <a:gs pos="35000">
                <a:srgbClr val="BBE0E3">
                  <a:tint val="37000"/>
                  <a:satMod val="300000"/>
                </a:srgbClr>
              </a:gs>
              <a:gs pos="100000">
                <a:srgbClr val="BBE0E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굴림"/>
              <a:cs typeface="Arial" panose="020B0604020202020204" pitchFamily="34" charset="0"/>
            </a:endParaRPr>
          </a:p>
        </p:txBody>
      </p:sp>
      <p:sp>
        <p:nvSpPr>
          <p:cNvPr id="267" name="文字方塊 23"/>
          <p:cNvSpPr txBox="1"/>
          <p:nvPr/>
        </p:nvSpPr>
        <p:spPr>
          <a:xfrm>
            <a:off x="5657389" y="1590074"/>
            <a:ext cx="1404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zh-TW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DRAM</a:t>
            </a:r>
            <a:endParaRPr lang="zh-TW" alt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文字方塊 24"/>
          <p:cNvSpPr txBox="1"/>
          <p:nvPr/>
        </p:nvSpPr>
        <p:spPr>
          <a:xfrm>
            <a:off x="7653139" y="4433105"/>
            <a:ext cx="1404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zh-TW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  <a:endParaRPr lang="zh-TW" alt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文字方塊 25"/>
          <p:cNvSpPr txBox="1"/>
          <p:nvPr/>
        </p:nvSpPr>
        <p:spPr>
          <a:xfrm>
            <a:off x="3642996" y="4469632"/>
            <a:ext cx="1404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zh-TW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SRAM</a:t>
            </a:r>
            <a:endParaRPr lang="zh-TW" alt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文字方塊 27"/>
          <p:cNvSpPr txBox="1"/>
          <p:nvPr/>
        </p:nvSpPr>
        <p:spPr>
          <a:xfrm>
            <a:off x="4595271" y="3537775"/>
            <a:ext cx="352839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zh-TW" sz="3000" b="1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Categories of Memory</a:t>
            </a:r>
            <a:endParaRPr lang="zh-TW" altLang="en-US" sz="3000" b="1" dirty="0">
              <a:solidFill>
                <a:srgbClr val="4F81BD">
                  <a:lumMod val="50000"/>
                </a:srgbClr>
              </a:solidFill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</p:txBody>
      </p:sp>
      <p:sp>
        <p:nvSpPr>
          <p:cNvPr id="271" name="向右箭號 30"/>
          <p:cNvSpPr/>
          <p:nvPr/>
        </p:nvSpPr>
        <p:spPr>
          <a:xfrm>
            <a:off x="7732532" y="2840230"/>
            <a:ext cx="797531" cy="648072"/>
          </a:xfrm>
          <a:prstGeom prst="rightArrow">
            <a:avLst/>
          </a:prstGeom>
          <a:gradFill rotWithShape="1">
            <a:gsLst>
              <a:gs pos="0">
                <a:srgbClr val="BBE0E3">
                  <a:tint val="50000"/>
                  <a:satMod val="300000"/>
                </a:srgbClr>
              </a:gs>
              <a:gs pos="35000">
                <a:srgbClr val="BBE0E3">
                  <a:tint val="37000"/>
                  <a:satMod val="300000"/>
                </a:srgbClr>
              </a:gs>
              <a:gs pos="100000">
                <a:srgbClr val="BBE0E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굴림"/>
              <a:cs typeface="Arial" panose="020B0604020202020204" pitchFamily="34" charset="0"/>
            </a:endParaRPr>
          </a:p>
        </p:txBody>
      </p:sp>
      <p:sp>
        <p:nvSpPr>
          <p:cNvPr id="272" name="文字方塊 31"/>
          <p:cNvSpPr txBox="1"/>
          <p:nvPr/>
        </p:nvSpPr>
        <p:spPr>
          <a:xfrm>
            <a:off x="8820845" y="3387657"/>
            <a:ext cx="2901255" cy="830997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Next Generation Memory</a:t>
            </a:r>
          </a:p>
        </p:txBody>
      </p:sp>
      <p:grpSp>
        <p:nvGrpSpPr>
          <p:cNvPr id="273" name="群組 22"/>
          <p:cNvGrpSpPr/>
          <p:nvPr/>
        </p:nvGrpSpPr>
        <p:grpSpPr>
          <a:xfrm>
            <a:off x="3739629" y="1035430"/>
            <a:ext cx="3507920" cy="1361137"/>
            <a:chOff x="723626" y="1545142"/>
            <a:chExt cx="2159925" cy="1361137"/>
          </a:xfrm>
        </p:grpSpPr>
        <p:sp>
          <p:nvSpPr>
            <p:cNvPr id="274" name="文字方塊 34"/>
            <p:cNvSpPr txBox="1"/>
            <p:nvPr/>
          </p:nvSpPr>
          <p:spPr>
            <a:xfrm>
              <a:off x="723626" y="1545142"/>
              <a:ext cx="21599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Low cost</a:t>
              </a:r>
              <a:r>
                <a:rPr lang="zh-TW" altLang="en-US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 </a:t>
              </a:r>
              <a:endParaRPr lang="en-US" altLang="zh-TW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High durability</a:t>
              </a: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Correction</a:t>
              </a: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  <p:sp>
          <p:nvSpPr>
            <p:cNvPr id="275" name="文字方塊 35"/>
            <p:cNvSpPr txBox="1"/>
            <p:nvPr/>
          </p:nvSpPr>
          <p:spPr>
            <a:xfrm>
              <a:off x="755050" y="2506169"/>
              <a:ext cx="1506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Volatile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</p:grpSp>
      <p:grpSp>
        <p:nvGrpSpPr>
          <p:cNvPr id="276" name="群組 23"/>
          <p:cNvGrpSpPr/>
          <p:nvPr/>
        </p:nvGrpSpPr>
        <p:grpSpPr>
          <a:xfrm>
            <a:off x="3731951" y="4952055"/>
            <a:ext cx="4237689" cy="1018565"/>
            <a:chOff x="1187624" y="980728"/>
            <a:chExt cx="3365379" cy="1018565"/>
          </a:xfrm>
        </p:grpSpPr>
        <p:sp>
          <p:nvSpPr>
            <p:cNvPr id="277" name="文字方塊 37"/>
            <p:cNvSpPr txBox="1"/>
            <p:nvPr/>
          </p:nvSpPr>
          <p:spPr>
            <a:xfrm>
              <a:off x="1187624" y="983630"/>
              <a:ext cx="21599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Fast</a:t>
              </a: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Low consumption</a:t>
              </a: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Easy process</a:t>
              </a: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  <p:sp>
          <p:nvSpPr>
            <p:cNvPr id="278" name="文字方塊 38"/>
            <p:cNvSpPr txBox="1"/>
            <p:nvPr/>
          </p:nvSpPr>
          <p:spPr>
            <a:xfrm>
              <a:off x="2951820" y="980728"/>
              <a:ext cx="16011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Expensive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Large area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Volatile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</p:grpSp>
      <p:grpSp>
        <p:nvGrpSpPr>
          <p:cNvPr id="279" name="群組 26"/>
          <p:cNvGrpSpPr/>
          <p:nvPr/>
        </p:nvGrpSpPr>
        <p:grpSpPr>
          <a:xfrm>
            <a:off x="7939685" y="4894060"/>
            <a:ext cx="3871903" cy="1323439"/>
            <a:chOff x="1324496" y="983630"/>
            <a:chExt cx="3074888" cy="1323439"/>
          </a:xfrm>
        </p:grpSpPr>
        <p:sp>
          <p:nvSpPr>
            <p:cNvPr id="280" name="文字方塊 40"/>
            <p:cNvSpPr txBox="1"/>
            <p:nvPr/>
          </p:nvSpPr>
          <p:spPr>
            <a:xfrm>
              <a:off x="1324496" y="983630"/>
              <a:ext cx="215992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Low cost</a:t>
              </a:r>
              <a:r>
                <a:rPr lang="zh-TW" altLang="en-US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 </a:t>
              </a:r>
              <a:endParaRPr lang="en-US" altLang="zh-TW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High capacity</a:t>
              </a: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r>
                <a:rPr lang="en-US" altLang="zh-TW" sz="2000" dirty="0">
                  <a:solidFill>
                    <a:srgbClr val="CC0000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Non-Volatile</a:t>
              </a:r>
            </a:p>
            <a:p>
              <a:pPr marL="182563" indent="-182563" latinLnBrk="0">
                <a:buFont typeface="Wingdings" panose="05000000000000000000" pitchFamily="2" charset="2"/>
                <a:buChar char="ü"/>
                <a:defRPr/>
              </a:pPr>
              <a:endParaRPr lang="zh-TW" altLang="en-US" sz="2000" dirty="0">
                <a:solidFill>
                  <a:srgbClr val="CC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  <p:sp>
          <p:nvSpPr>
            <p:cNvPr id="281" name="文字方塊 41"/>
            <p:cNvSpPr txBox="1"/>
            <p:nvPr/>
          </p:nvSpPr>
          <p:spPr>
            <a:xfrm>
              <a:off x="2798201" y="983630"/>
              <a:ext cx="16011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ko-KR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High</a:t>
              </a:r>
              <a:r>
                <a:rPr lang="ko-KR" altLang="en-US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 </a:t>
              </a:r>
              <a:r>
                <a:rPr lang="en-US" altLang="ko-KR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power</a:t>
              </a:r>
              <a:endParaRPr lang="en-US" altLang="zh-TW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Low speed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  <a:p>
              <a:pPr marL="182563" indent="-182563" latinLnBrk="0">
                <a:buFont typeface="Calibri" panose="020F0502020204030204" pitchFamily="34" charset="0"/>
                <a:buChar char="X"/>
                <a:defRPr/>
              </a:pPr>
              <a:r>
                <a:rPr lang="en-US" altLang="zh-TW" sz="2000" dirty="0">
                  <a:solidFill>
                    <a:srgbClr val="3333CC"/>
                  </a:solidFill>
                  <a:latin typeface="Arial" panose="020B0604020202020204" pitchFamily="34" charset="0"/>
                  <a:ea typeface="標楷體" panose="03000509000000000000" pitchFamily="65" charset="-120"/>
                  <a:cs typeface="Arial" panose="020B0604020202020204" pitchFamily="34" charset="0"/>
                </a:rPr>
                <a:t>Non-durable</a:t>
              </a:r>
              <a:endParaRPr lang="zh-TW" altLang="en-US" sz="2000" dirty="0">
                <a:solidFill>
                  <a:srgbClr val="3333CC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endParaRPr>
            </a:p>
          </p:txBody>
        </p:sp>
      </p:grpSp>
      <p:sp>
        <p:nvSpPr>
          <p:cNvPr id="282" name="文字方塊 26"/>
          <p:cNvSpPr txBox="1"/>
          <p:nvPr/>
        </p:nvSpPr>
        <p:spPr>
          <a:xfrm>
            <a:off x="8444987" y="1919507"/>
            <a:ext cx="3599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en-US" altLang="ko-KR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- </a:t>
            </a:r>
            <a:r>
              <a:rPr lang="en-US" altLang="zh-TW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High scalability </a:t>
            </a:r>
          </a:p>
          <a:p>
            <a:pPr algn="ctr" latinLnBrk="0">
              <a:defRPr/>
            </a:pPr>
            <a:r>
              <a:rPr lang="en-US" altLang="ko-KR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- </a:t>
            </a:r>
            <a:r>
              <a:rPr lang="en-US" altLang="zh-TW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Low power operation</a:t>
            </a:r>
          </a:p>
          <a:p>
            <a:pPr algn="ctr" latinLnBrk="0">
              <a:defRPr/>
            </a:pPr>
            <a:r>
              <a:rPr lang="en-US" altLang="ko-KR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- </a:t>
            </a:r>
            <a:r>
              <a:rPr lang="en-US" altLang="zh-TW" sz="2000" b="1" u="sng" dirty="0">
                <a:solidFill>
                  <a:prstClr val="black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Multi-level cell (MLC)</a:t>
            </a:r>
          </a:p>
          <a:p>
            <a:pPr algn="ctr" latinLnBrk="0">
              <a:defRPr/>
            </a:pPr>
            <a:r>
              <a:rPr lang="en-US" altLang="ko-KR" sz="2000" b="1" u="sng" dirty="0">
                <a:solidFill>
                  <a:srgbClr val="00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- </a:t>
            </a:r>
            <a:r>
              <a:rPr lang="en-US" altLang="zh-TW" sz="2000" b="1" u="sng" dirty="0">
                <a:solidFill>
                  <a:srgbClr val="0000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Non-volatile</a:t>
            </a:r>
            <a:endParaRPr lang="zh-TW" altLang="en-US" sz="2000" b="1" u="sng" dirty="0">
              <a:solidFill>
                <a:prstClr val="black"/>
              </a:solidFill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</p:txBody>
      </p:sp>
      <p:sp>
        <p:nvSpPr>
          <p:cNvPr id="83" name="오른쪽 화살표 82"/>
          <p:cNvSpPr/>
          <p:nvPr/>
        </p:nvSpPr>
        <p:spPr>
          <a:xfrm rot="5400000">
            <a:off x="1559638" y="3265813"/>
            <a:ext cx="291821" cy="423719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3" name="타원 282"/>
          <p:cNvSpPr/>
          <p:nvPr/>
        </p:nvSpPr>
        <p:spPr>
          <a:xfrm>
            <a:off x="369861" y="1092618"/>
            <a:ext cx="723900" cy="738188"/>
          </a:xfrm>
          <a:prstGeom prst="ellipse">
            <a:avLst/>
          </a:prstGeom>
          <a:solidFill>
            <a:srgbClr val="DAEDE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433682" y="1141613"/>
            <a:ext cx="569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뉴로</a:t>
            </a:r>
            <a:endParaRPr kumimoji="0" lang="en-US" altLang="ko-KR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모픽</a:t>
            </a:r>
            <a:endParaRPr kumimoji="0" lang="ko-KR" altLang="en-US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</p:txBody>
      </p:sp>
      <p:pic>
        <p:nvPicPr>
          <p:cNvPr id="285" name="Picture 8" descr="블록화살표-구부러진-gray">
            <a:extLst>
              <a:ext uri="{FF2B5EF4-FFF2-40B4-BE49-F238E27FC236}">
                <a16:creationId xmlns:a16="http://schemas.microsoft.com/office/drawing/2014/main" id="{86212B06-813C-4660-A927-B3970891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1938" flipH="1">
            <a:off x="1202856" y="1043594"/>
            <a:ext cx="936610" cy="59252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543985" y="6112510"/>
            <a:ext cx="6405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→ 기존의 메모리 소자들로 인간의 시냅스를 모사하는 것은 효율적이지 않다</a:t>
            </a:r>
            <a:r>
              <a:rPr lang="en-US" altLang="ko-KR" sz="1400" dirty="0"/>
              <a:t>. </a:t>
            </a:r>
          </a:p>
          <a:p>
            <a:pPr algn="ctr"/>
            <a:r>
              <a:rPr lang="ko-KR" altLang="en-US" sz="1400" dirty="0"/>
              <a:t>이에 새로운 반도체 소자가 필요하다</a:t>
            </a:r>
            <a:r>
              <a:rPr lang="en-US" altLang="ko-KR" sz="1400" dirty="0"/>
              <a:t>.  </a:t>
            </a:r>
            <a:endParaRPr lang="ko-KR" alt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0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0" animBg="1"/>
      <p:bldP spid="272" grpId="0" animBg="1"/>
      <p:bldP spid="28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6430" y="1233945"/>
            <a:ext cx="808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i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시냅스를 모사하는 반도체 소자</a:t>
            </a:r>
            <a:r>
              <a:rPr lang="en-US" altLang="ko-KR" sz="2400" b="1" i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“Memristor(</a:t>
            </a:r>
            <a:r>
              <a:rPr lang="ko-KR" altLang="en-US" sz="2400" b="1" i="1" dirty="0" err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멤리스터</a:t>
            </a:r>
            <a:r>
              <a:rPr lang="en-US" altLang="ko-KR" sz="2400" b="1" i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)”</a:t>
            </a:r>
            <a:endParaRPr lang="ko-KR" altLang="en-US" sz="2400" b="1" i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9" name="그림 8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508" y="2113880"/>
            <a:ext cx="4749800" cy="2353577"/>
          </a:xfrm>
          <a:prstGeom prst="rect">
            <a:avLst/>
          </a:prstGeom>
        </p:spPr>
      </p:pic>
      <p:sp>
        <p:nvSpPr>
          <p:cNvPr id="42" name="타원 41"/>
          <p:cNvSpPr/>
          <p:nvPr/>
        </p:nvSpPr>
        <p:spPr>
          <a:xfrm>
            <a:off x="369861" y="1092618"/>
            <a:ext cx="723900" cy="738188"/>
          </a:xfrm>
          <a:prstGeom prst="ellipse">
            <a:avLst/>
          </a:prstGeom>
          <a:solidFill>
            <a:srgbClr val="DAEDE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3682" y="1141613"/>
            <a:ext cx="569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뉴로</a:t>
            </a:r>
            <a:endParaRPr kumimoji="0" lang="en-US" altLang="ko-KR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0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</a:rPr>
              <a:t>모픽</a:t>
            </a:r>
            <a:endParaRPr kumimoji="0" lang="ko-KR" altLang="en-US" sz="1600" b="1" i="0" u="none" strike="noStrike" kern="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ea"/>
            </a:endParaRPr>
          </a:p>
        </p:txBody>
      </p:sp>
      <p:pic>
        <p:nvPicPr>
          <p:cNvPr id="44" name="Picture 8" descr="블록화살표-구부러진-gray">
            <a:extLst>
              <a:ext uri="{FF2B5EF4-FFF2-40B4-BE49-F238E27FC236}">
                <a16:creationId xmlns:a16="http://schemas.microsoft.com/office/drawing/2014/main" id="{86212B06-813C-4660-A927-B39708913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1938" flipH="1">
            <a:off x="1202856" y="1043594"/>
            <a:ext cx="936610" cy="592522"/>
          </a:xfrm>
          <a:prstGeom prst="rect">
            <a:avLst/>
          </a:prstGeom>
          <a:noFill/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600" y="2113880"/>
            <a:ext cx="7104110" cy="3785171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209470" y="5588000"/>
            <a:ext cx="421661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전세계적으로 </a:t>
            </a:r>
            <a:r>
              <a:rPr lang="ko-KR" altLang="en-US" sz="1400" dirty="0" err="1"/>
              <a:t>뉴로모픽</a:t>
            </a:r>
            <a:r>
              <a:rPr lang="ko-KR" altLang="en-US" sz="1400" dirty="0"/>
              <a:t> 반도체 및 차세대메모리 기술개발이 활발하다</a:t>
            </a:r>
            <a:r>
              <a:rPr lang="en-US" altLang="ko-KR" sz="1400" dirty="0"/>
              <a:t>. </a:t>
            </a:r>
          </a:p>
          <a:p>
            <a:r>
              <a:rPr lang="ko-KR" altLang="en-US" sz="1400" dirty="0" err="1"/>
              <a:t>멤리스터는</a:t>
            </a:r>
            <a:r>
              <a:rPr lang="ko-KR" altLang="en-US" sz="1400" dirty="0"/>
              <a:t> 시냅스 모사 및 차세대메모리를 위한 강한 후보군으로 연구된다</a:t>
            </a:r>
            <a:r>
              <a:rPr lang="en-US" altLang="ko-KR" sz="1400" dirty="0"/>
              <a:t>. 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6249606" y="1966324"/>
            <a:ext cx="1002094" cy="57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i="1" dirty="0">
                <a:solidFill>
                  <a:srgbClr val="C00000"/>
                </a:solidFill>
              </a:rPr>
              <a:t>“TMO</a:t>
            </a:r>
            <a:r>
              <a:rPr lang="ko-KR" altLang="en-US" sz="1400" b="1" i="1" dirty="0">
                <a:solidFill>
                  <a:srgbClr val="C00000"/>
                </a:solidFill>
              </a:rPr>
              <a:t>*</a:t>
            </a:r>
            <a:endParaRPr lang="en-US" altLang="ko-KR" sz="1400" b="1" i="1" dirty="0">
              <a:solidFill>
                <a:srgbClr val="C00000"/>
              </a:solidFill>
            </a:endParaRPr>
          </a:p>
          <a:p>
            <a:pPr algn="ctr"/>
            <a:r>
              <a:rPr lang="ko-KR" altLang="en-US" sz="1400" b="1" i="1" dirty="0">
                <a:solidFill>
                  <a:srgbClr val="C00000"/>
                </a:solidFill>
              </a:rPr>
              <a:t>소재</a:t>
            </a:r>
            <a:r>
              <a:rPr lang="en-US" altLang="ko-KR" sz="1400" b="1" i="1" dirty="0">
                <a:solidFill>
                  <a:srgbClr val="C00000"/>
                </a:solidFill>
              </a:rPr>
              <a:t>”</a:t>
            </a:r>
            <a:endParaRPr lang="ko-KR" altLang="en-US" sz="1400" b="1" i="1" dirty="0">
              <a:solidFill>
                <a:srgbClr val="C00000"/>
              </a:solidFill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0037844" y="1966324"/>
            <a:ext cx="1002094" cy="57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i="1" dirty="0">
                <a:solidFill>
                  <a:srgbClr val="C00000"/>
                </a:solidFill>
              </a:rPr>
              <a:t>“</a:t>
            </a:r>
            <a:r>
              <a:rPr lang="ko-KR" altLang="en-US" sz="1400" b="1" i="1" dirty="0" err="1">
                <a:solidFill>
                  <a:srgbClr val="C00000"/>
                </a:solidFill>
              </a:rPr>
              <a:t>상변화</a:t>
            </a:r>
            <a:r>
              <a:rPr lang="ko-KR" altLang="en-US" sz="1400" b="1" i="1" dirty="0">
                <a:solidFill>
                  <a:srgbClr val="C00000"/>
                </a:solidFill>
              </a:rPr>
              <a:t> 소재</a:t>
            </a:r>
            <a:r>
              <a:rPr lang="en-US" altLang="ko-KR" sz="1400" b="1" i="1" dirty="0">
                <a:solidFill>
                  <a:srgbClr val="C00000"/>
                </a:solidFill>
              </a:rPr>
              <a:t>”</a:t>
            </a:r>
            <a:endParaRPr lang="ko-KR" altLang="en-US" sz="1400" b="1" i="1" dirty="0">
              <a:solidFill>
                <a:srgbClr val="C00000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6249606" y="5547724"/>
            <a:ext cx="1002094" cy="57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i="1" dirty="0">
                <a:solidFill>
                  <a:schemeClr val="bg1">
                    <a:lumMod val="65000"/>
                  </a:schemeClr>
                </a:solidFill>
              </a:rPr>
              <a:t>“</a:t>
            </a:r>
            <a:r>
              <a:rPr lang="ko-KR" altLang="en-US" sz="1400" b="1" i="1" dirty="0">
                <a:solidFill>
                  <a:schemeClr val="bg1">
                    <a:lumMod val="65000"/>
                  </a:schemeClr>
                </a:solidFill>
              </a:rPr>
              <a:t>자성체 소재</a:t>
            </a:r>
            <a:r>
              <a:rPr lang="en-US" altLang="ko-KR" sz="1400" b="1" i="1" dirty="0">
                <a:solidFill>
                  <a:schemeClr val="bg1">
                    <a:lumMod val="65000"/>
                  </a:schemeClr>
                </a:solidFill>
              </a:rPr>
              <a:t>”</a:t>
            </a:r>
            <a:endParaRPr lang="ko-KR" altLang="en-US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7" name="모서리가 둥근 직사각형 56"/>
          <p:cNvSpPr/>
          <p:nvPr/>
        </p:nvSpPr>
        <p:spPr>
          <a:xfrm>
            <a:off x="10037844" y="5547724"/>
            <a:ext cx="1196324" cy="57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i="1" dirty="0">
                <a:solidFill>
                  <a:srgbClr val="C00000"/>
                </a:solidFill>
              </a:rPr>
              <a:t>“</a:t>
            </a:r>
            <a:r>
              <a:rPr lang="ko-KR" altLang="en-US" sz="1400" b="1" i="1" dirty="0" err="1">
                <a:solidFill>
                  <a:srgbClr val="C00000"/>
                </a:solidFill>
              </a:rPr>
              <a:t>강유전체</a:t>
            </a:r>
            <a:r>
              <a:rPr lang="ko-KR" altLang="en-US" sz="1400" b="1" i="1" dirty="0">
                <a:solidFill>
                  <a:srgbClr val="C00000"/>
                </a:solidFill>
              </a:rPr>
              <a:t> 소재</a:t>
            </a:r>
            <a:r>
              <a:rPr lang="en-US" altLang="ko-KR" sz="1400" b="1" i="1" dirty="0">
                <a:solidFill>
                  <a:srgbClr val="C00000"/>
                </a:solidFill>
              </a:rPr>
              <a:t>”</a:t>
            </a:r>
            <a:endParaRPr lang="ko-KR" altLang="en-US" sz="1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998" y="6203643"/>
            <a:ext cx="5249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- TMO</a:t>
            </a:r>
            <a:r>
              <a:rPr lang="ko-KR" altLang="en-US" sz="1600" b="1" dirty="0"/>
              <a:t>소재</a:t>
            </a:r>
            <a:r>
              <a:rPr lang="en-US" altLang="ko-KR" sz="1600" b="1" dirty="0"/>
              <a:t>: </a:t>
            </a:r>
            <a:r>
              <a:rPr lang="en-US" altLang="ko-KR" sz="1600" b="1" dirty="0" err="1"/>
              <a:t>HfOx</a:t>
            </a:r>
            <a:r>
              <a:rPr lang="en-US" altLang="ko-KR" sz="1600" b="1" dirty="0"/>
              <a:t>, </a:t>
            </a:r>
            <a:r>
              <a:rPr lang="en-US" altLang="ko-KR" sz="1600" b="1" dirty="0" err="1"/>
              <a:t>TaOx</a:t>
            </a:r>
            <a:r>
              <a:rPr lang="en-US" altLang="ko-KR" sz="1600" b="1" dirty="0"/>
              <a:t>, </a:t>
            </a:r>
            <a:r>
              <a:rPr lang="en-US" altLang="ko-KR" sz="1600" b="1" dirty="0" err="1"/>
              <a:t>AlOx</a:t>
            </a:r>
            <a:r>
              <a:rPr lang="en-US" altLang="ko-KR" sz="1600" b="1" dirty="0"/>
              <a:t>, </a:t>
            </a:r>
            <a:r>
              <a:rPr lang="en-US" altLang="ko-KR" sz="1600" b="1" dirty="0" err="1"/>
              <a:t>TiOx</a:t>
            </a:r>
            <a:r>
              <a:rPr lang="en-US" altLang="ko-KR" sz="1600" b="1" dirty="0"/>
              <a:t>,,,</a:t>
            </a:r>
          </a:p>
          <a:p>
            <a:r>
              <a:rPr lang="en-US" altLang="ko-KR" sz="1600" b="1" dirty="0"/>
              <a:t>- </a:t>
            </a:r>
            <a:r>
              <a:rPr lang="ko-KR" altLang="en-US" sz="1600" b="1" dirty="0" err="1"/>
              <a:t>상변화소재</a:t>
            </a:r>
            <a:r>
              <a:rPr lang="ko-KR" altLang="en-US" sz="1600" b="1" dirty="0"/>
              <a:t> </a:t>
            </a:r>
            <a:r>
              <a:rPr lang="en-US" altLang="ko-KR" sz="1600" b="1" dirty="0"/>
              <a:t>: Ge</a:t>
            </a:r>
            <a:r>
              <a:rPr lang="en-US" altLang="ko-KR" sz="1600" b="1" baseline="-25000" dirty="0"/>
              <a:t>2</a:t>
            </a:r>
            <a:r>
              <a:rPr lang="en-US" altLang="ko-KR" sz="1600" b="1" dirty="0"/>
              <a:t>Sb</a:t>
            </a:r>
            <a:r>
              <a:rPr lang="en-US" altLang="ko-KR" sz="1600" b="1" baseline="-25000" dirty="0"/>
              <a:t>2</a:t>
            </a:r>
            <a:r>
              <a:rPr lang="en-US" altLang="ko-KR" sz="1600" b="1" dirty="0"/>
              <a:t>Te</a:t>
            </a:r>
            <a:r>
              <a:rPr lang="en-US" altLang="ko-KR" sz="1600" b="1" baseline="-25000" dirty="0"/>
              <a:t>5</a:t>
            </a:r>
            <a:r>
              <a:rPr lang="en-US" altLang="ko-KR" sz="1600" b="1" dirty="0"/>
              <a:t>,,   - </a:t>
            </a:r>
            <a:r>
              <a:rPr lang="ko-KR" altLang="en-US" sz="1600" b="1" dirty="0"/>
              <a:t>강유전체소재 </a:t>
            </a:r>
            <a:r>
              <a:rPr lang="en-US" altLang="ko-KR" sz="1600" b="1" dirty="0"/>
              <a:t>: </a:t>
            </a:r>
            <a:r>
              <a:rPr lang="en-US" altLang="ko-KR" sz="1600" b="1" dirty="0" err="1"/>
              <a:t>HfZrOx</a:t>
            </a:r>
            <a:r>
              <a:rPr lang="en-US" altLang="ko-KR" sz="1600" b="1" dirty="0"/>
              <a:t>,,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238919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2E8258-8164-4939-AB31-067B103A32FE}"/>
              </a:ext>
            </a:extLst>
          </p:cNvPr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3CEC30-927F-40A1-95D3-3060953200D7}"/>
              </a:ext>
            </a:extLst>
          </p:cNvPr>
          <p:cNvSpPr txBox="1"/>
          <p:nvPr/>
        </p:nvSpPr>
        <p:spPr>
          <a:xfrm>
            <a:off x="840246" y="1123714"/>
            <a:ext cx="889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Status - Foundry</a:t>
            </a:r>
            <a:endParaRPr lang="ko-KR" altLang="en-US" sz="2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A6099A0-7161-4590-81AC-49001F91C4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916" y="1126723"/>
            <a:ext cx="1800200" cy="100762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FD0ECEE-74BC-4116-B6A8-59749FFB2E52}"/>
              </a:ext>
            </a:extLst>
          </p:cNvPr>
          <p:cNvSpPr/>
          <p:nvPr/>
        </p:nvSpPr>
        <p:spPr>
          <a:xfrm>
            <a:off x="146745" y="5998168"/>
            <a:ext cx="8613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latinLnBrk="0">
              <a:defRPr/>
            </a:pPr>
            <a:r>
              <a:rPr lang="en-US" altLang="ko-KR" sz="1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[Source] https://s3.i-micronews.com/uploads/2021/02/YINTR21218-emerging-Non-Volatil-Memory-2021-flyer-web.pdf</a:t>
            </a:r>
            <a:endParaRPr lang="ko-KR" altLang="en-US" sz="12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E594D46-1FFA-4194-AE0B-A7FF9F6D37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95" y="1982937"/>
            <a:ext cx="8491406" cy="28296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E0D2C0-3935-4E81-8959-C3A073B6B8A0}"/>
              </a:ext>
            </a:extLst>
          </p:cNvPr>
          <p:cNvSpPr txBox="1"/>
          <p:nvPr/>
        </p:nvSpPr>
        <p:spPr>
          <a:xfrm>
            <a:off x="222397" y="5565917"/>
            <a:ext cx="5496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*TSMC: An ReRAM foundry has been recently started.</a:t>
            </a:r>
            <a:endParaRPr lang="ko-KR" altLang="en-US" sz="16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50" charset="-127"/>
            </a:endParaRPr>
          </a:p>
        </p:txBody>
      </p:sp>
      <p:pic>
        <p:nvPicPr>
          <p:cNvPr id="10" name="내용 개체 틀 3">
            <a:extLst>
              <a:ext uri="{FF2B5EF4-FFF2-40B4-BE49-F238E27FC236}">
                <a16:creationId xmlns:a16="http://schemas.microsoft.com/office/drawing/2014/main" id="{3CC58824-1ADC-4380-8278-0DBBC24123D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7350" y="1126261"/>
            <a:ext cx="3078172" cy="3712772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DE602D84-D107-45F3-9ED7-6D528F827A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44150" y="4833987"/>
            <a:ext cx="3078172" cy="116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92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7C932B-26B8-4982-BAD0-A2E6D8824AC8}"/>
              </a:ext>
            </a:extLst>
          </p:cNvPr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AEF3698-86AA-4C07-ADC7-81252B56B6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601" y="1651000"/>
            <a:ext cx="5944764" cy="371376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1DDD7D4-9EC8-4F96-AAEF-311D74FF98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1" y="1662214"/>
            <a:ext cx="5918812" cy="36844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7A1831-FB79-4E6E-9FEE-9AC554C98318}"/>
              </a:ext>
            </a:extLst>
          </p:cNvPr>
          <p:cNvSpPr txBox="1"/>
          <p:nvPr/>
        </p:nvSpPr>
        <p:spPr>
          <a:xfrm>
            <a:off x="706595" y="839097"/>
            <a:ext cx="889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Status - Foundry</a:t>
            </a:r>
            <a:endParaRPr lang="ko-KR" altLang="en-US" sz="2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024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107">
            <a:extLst>
              <a:ext uri="{FF2B5EF4-FFF2-40B4-BE49-F238E27FC236}">
                <a16:creationId xmlns:a16="http://schemas.microsoft.com/office/drawing/2014/main" id="{9E15EC72-547C-418F-9D5A-40BC06098AF5}"/>
              </a:ext>
            </a:extLst>
          </p:cNvPr>
          <p:cNvSpPr/>
          <p:nvPr/>
        </p:nvSpPr>
        <p:spPr>
          <a:xfrm>
            <a:off x="838201" y="1541165"/>
            <a:ext cx="5114924" cy="2754611"/>
          </a:xfrm>
          <a:prstGeom prst="roundRect">
            <a:avLst>
              <a:gd name="adj" fmla="val 5858"/>
            </a:avLst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5" name="모서리가 둥근 직사각형 107">
            <a:extLst>
              <a:ext uri="{FF2B5EF4-FFF2-40B4-BE49-F238E27FC236}">
                <a16:creationId xmlns:a16="http://schemas.microsoft.com/office/drawing/2014/main" id="{DEB3C2EE-E1AD-4241-9DF9-5C1566A67F2B}"/>
              </a:ext>
            </a:extLst>
          </p:cNvPr>
          <p:cNvSpPr/>
          <p:nvPr/>
        </p:nvSpPr>
        <p:spPr>
          <a:xfrm>
            <a:off x="6132401" y="1541165"/>
            <a:ext cx="4983274" cy="2754611"/>
          </a:xfrm>
          <a:prstGeom prst="roundRect">
            <a:avLst>
              <a:gd name="adj" fmla="val 5858"/>
            </a:avLst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1F8AF13-D3B0-426C-B97A-B715B311BF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9319" y="1947643"/>
            <a:ext cx="774135" cy="577738"/>
          </a:xfrm>
          <a:prstGeom prst="rect">
            <a:avLst/>
          </a:prstGeom>
        </p:spPr>
      </p:pic>
      <p:sp>
        <p:nvSpPr>
          <p:cNvPr id="7" name="모서리가 둥근 직사각형 107">
            <a:extLst>
              <a:ext uri="{FF2B5EF4-FFF2-40B4-BE49-F238E27FC236}">
                <a16:creationId xmlns:a16="http://schemas.microsoft.com/office/drawing/2014/main" id="{816CCE7B-64A2-434E-BED8-9030DAEC394E}"/>
              </a:ext>
            </a:extLst>
          </p:cNvPr>
          <p:cNvSpPr/>
          <p:nvPr/>
        </p:nvSpPr>
        <p:spPr>
          <a:xfrm>
            <a:off x="838201" y="4621508"/>
            <a:ext cx="10277474" cy="2103714"/>
          </a:xfrm>
          <a:prstGeom prst="roundRect">
            <a:avLst>
              <a:gd name="adj" fmla="val 5858"/>
            </a:avLst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B4D4AAD-A619-4B3E-9D24-7D2703863D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377" y="2579056"/>
            <a:ext cx="1926279" cy="1589697"/>
          </a:xfrm>
          <a:prstGeom prst="rect">
            <a:avLst/>
          </a:prstGeom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A5BEB650-3A62-4190-BC24-E6C35D7AEF93}"/>
              </a:ext>
            </a:extLst>
          </p:cNvPr>
          <p:cNvGrpSpPr/>
          <p:nvPr/>
        </p:nvGrpSpPr>
        <p:grpSpPr>
          <a:xfrm>
            <a:off x="8629997" y="1918484"/>
            <a:ext cx="1875476" cy="2206982"/>
            <a:chOff x="13400075" y="4433944"/>
            <a:chExt cx="1875476" cy="2206982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5F8964A5-8E75-41F0-9A4F-6355696003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400075" y="5195887"/>
              <a:ext cx="1855372" cy="1445039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70DA9B91-96B1-46DC-A945-AA1F8F0ABB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15032" y="4433944"/>
              <a:ext cx="1260519" cy="952221"/>
            </a:xfrm>
            <a:prstGeom prst="rect">
              <a:avLst/>
            </a:prstGeom>
          </p:spPr>
        </p:pic>
      </p:grpSp>
      <p:sp>
        <p:nvSpPr>
          <p:cNvPr id="12" name="모서리가 둥근 직사각형 503">
            <a:extLst>
              <a:ext uri="{FF2B5EF4-FFF2-40B4-BE49-F238E27FC236}">
                <a16:creationId xmlns:a16="http://schemas.microsoft.com/office/drawing/2014/main" id="{FD1A13C2-BA0A-4E33-BBD9-4BDBE066F6B3}"/>
              </a:ext>
            </a:extLst>
          </p:cNvPr>
          <p:cNvSpPr/>
          <p:nvPr/>
        </p:nvSpPr>
        <p:spPr>
          <a:xfrm>
            <a:off x="838201" y="1437352"/>
            <a:ext cx="5114924" cy="458225"/>
          </a:xfrm>
          <a:prstGeom prst="roundRect">
            <a:avLst>
              <a:gd name="adj" fmla="val 35362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38100" algn="ctr" fontAlgn="base" latinLnBrk="0">
              <a:defRPr/>
            </a:pPr>
            <a:r>
              <a:rPr lang="en-US" altLang="ko-KR" sz="1600" b="1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Breast cancer diagnosis </a:t>
            </a:r>
          </a:p>
          <a:p>
            <a:pPr marR="38100" algn="ctr" fontAlgn="base" latinLnBrk="0">
              <a:defRPr/>
            </a:pPr>
            <a:r>
              <a:rPr lang="en-US" altLang="ko-KR" sz="1600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Nature Electronics, 2019))</a:t>
            </a:r>
            <a:endParaRPr lang="en-US" altLang="ko-KR" sz="1200" kern="0" dirty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" name="모서리가 둥근 직사각형 503">
            <a:extLst>
              <a:ext uri="{FF2B5EF4-FFF2-40B4-BE49-F238E27FC236}">
                <a16:creationId xmlns:a16="http://schemas.microsoft.com/office/drawing/2014/main" id="{FB2997A2-9479-4CF2-9161-DAE1B42EA414}"/>
              </a:ext>
            </a:extLst>
          </p:cNvPr>
          <p:cNvSpPr/>
          <p:nvPr/>
        </p:nvSpPr>
        <p:spPr>
          <a:xfrm>
            <a:off x="6110366" y="1440322"/>
            <a:ext cx="5007673" cy="445929"/>
          </a:xfrm>
          <a:prstGeom prst="roundRect">
            <a:avLst>
              <a:gd name="adj" fmla="val 35362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38100" algn="ctr" fontAlgn="base" latinLnBrk="0">
              <a:defRPr/>
            </a:pPr>
            <a:r>
              <a:rPr lang="en-US" altLang="ko-KR" sz="1600" b="1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ECG signal detection</a:t>
            </a:r>
            <a:r>
              <a:rPr lang="ko-KR" altLang="en-US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system</a:t>
            </a:r>
          </a:p>
          <a:p>
            <a:pPr marR="38100" algn="ctr" fontAlgn="base" latinLnBrk="0">
              <a:defRPr/>
            </a:pPr>
            <a:r>
              <a:rPr lang="en-US" altLang="ko-KR" sz="1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(Frontiers., 2020)</a:t>
            </a:r>
            <a:endParaRPr lang="en-US" altLang="ko-KR" sz="1400" kern="0" dirty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8D4D0CC3-6EAD-4668-826C-00638BCAC8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2595" y="5453229"/>
            <a:ext cx="1446108" cy="889916"/>
          </a:xfrm>
          <a:prstGeom prst="rect">
            <a:avLst/>
          </a:prstGeom>
        </p:spPr>
      </p:pic>
      <p:grpSp>
        <p:nvGrpSpPr>
          <p:cNvPr id="15" name="그룹 14">
            <a:extLst>
              <a:ext uri="{FF2B5EF4-FFF2-40B4-BE49-F238E27FC236}">
                <a16:creationId xmlns:a16="http://schemas.microsoft.com/office/drawing/2014/main" id="{1B1C8367-EA6E-47AA-89FD-6A2C47B3155A}"/>
              </a:ext>
            </a:extLst>
          </p:cNvPr>
          <p:cNvGrpSpPr/>
          <p:nvPr/>
        </p:nvGrpSpPr>
        <p:grpSpPr>
          <a:xfrm>
            <a:off x="3435861" y="2056285"/>
            <a:ext cx="2174364" cy="2039491"/>
            <a:chOff x="2339752" y="1517545"/>
            <a:chExt cx="2211927" cy="2003168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46E59A6C-C632-4C24-BD0F-C0F48A5EC755}"/>
                </a:ext>
              </a:extLst>
            </p:cNvPr>
            <p:cNvGrpSpPr/>
            <p:nvPr/>
          </p:nvGrpSpPr>
          <p:grpSpPr>
            <a:xfrm>
              <a:off x="2339752" y="1517545"/>
              <a:ext cx="2211927" cy="2003168"/>
              <a:chOff x="2123728" y="1700808"/>
              <a:chExt cx="2211927" cy="2003168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BC405894-2975-4F65-92DE-B93FF8DD7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23728" y="1700808"/>
                <a:ext cx="2196812" cy="2003168"/>
              </a:xfrm>
              <a:prstGeom prst="rect">
                <a:avLst/>
              </a:prstGeom>
            </p:spPr>
          </p:pic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BDFF1CAD-FC47-497A-B1C1-7F5A8CC8ED55}"/>
                  </a:ext>
                </a:extLst>
              </p:cNvPr>
              <p:cNvSpPr/>
              <p:nvPr/>
            </p:nvSpPr>
            <p:spPr>
              <a:xfrm>
                <a:off x="3362020" y="1724623"/>
                <a:ext cx="973635" cy="1866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CA5EB3EB-FA24-4211-8EE3-8BE8A7B65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9162" y="1795338"/>
              <a:ext cx="967740" cy="45720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E969C-62F0-4159-9FF8-75236CAAF9DF}"/>
                </a:ext>
              </a:extLst>
            </p:cNvPr>
            <p:cNvSpPr txBox="1"/>
            <p:nvPr/>
          </p:nvSpPr>
          <p:spPr>
            <a:xfrm>
              <a:off x="3087467" y="1519224"/>
              <a:ext cx="817304" cy="302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Normal</a:t>
              </a:r>
              <a:endParaRPr lang="ko-KR" alt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51C29F-091D-44F5-9035-431BE379E07C}"/>
                </a:ext>
              </a:extLst>
            </p:cNvPr>
            <p:cNvSpPr txBox="1"/>
            <p:nvPr/>
          </p:nvSpPr>
          <p:spPr>
            <a:xfrm>
              <a:off x="2863113" y="2410672"/>
              <a:ext cx="794475" cy="302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  <a:endParaRPr lang="ko-KR" alt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2" name="그림 21">
            <a:extLst>
              <a:ext uri="{FF2B5EF4-FFF2-40B4-BE49-F238E27FC236}">
                <a16:creationId xmlns:a16="http://schemas.microsoft.com/office/drawing/2014/main" id="{48BBFDB6-9537-48AB-B86D-859547B2460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094" y="2645117"/>
            <a:ext cx="2090861" cy="1485447"/>
          </a:xfrm>
          <a:prstGeom prst="rect">
            <a:avLst/>
          </a:prstGeom>
        </p:spPr>
      </p:pic>
      <p:sp>
        <p:nvSpPr>
          <p:cNvPr id="23" name="모서리가 둥근 직사각형 503">
            <a:extLst>
              <a:ext uri="{FF2B5EF4-FFF2-40B4-BE49-F238E27FC236}">
                <a16:creationId xmlns:a16="http://schemas.microsoft.com/office/drawing/2014/main" id="{E8F50ADC-4D4D-4325-9353-96FD437D016B}"/>
              </a:ext>
            </a:extLst>
          </p:cNvPr>
          <p:cNvSpPr/>
          <p:nvPr/>
        </p:nvSpPr>
        <p:spPr>
          <a:xfrm>
            <a:off x="6095999" y="4350054"/>
            <a:ext cx="5019675" cy="413188"/>
          </a:xfrm>
          <a:prstGeom prst="roundRect">
            <a:avLst>
              <a:gd name="adj" fmla="val 35362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38100" algn="ctr" fontAlgn="base" latinLnBrk="0">
              <a:defRPr/>
            </a:pPr>
            <a:r>
              <a:rPr lang="en-US" altLang="ko-KR" sz="1600" b="1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DNN</a:t>
            </a:r>
            <a:r>
              <a:rPr lang="en-US" altLang="ko-KR" sz="16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chip for </a:t>
            </a:r>
            <a:r>
              <a:rPr lang="en-US" altLang="ko-KR" sz="1600" b="1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Tiny IoT</a:t>
            </a:r>
            <a:r>
              <a:rPr lang="en-US" altLang="ko-KR" sz="2000" b="1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kern="0" dirty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(VLSI, ISSCC 2021)</a:t>
            </a:r>
            <a:endParaRPr lang="en-US" altLang="ko-KR" kern="0" dirty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4B190421-13A0-4D39-B689-B8816E12736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1647" y="4954464"/>
            <a:ext cx="1636986" cy="1547953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27813177-55DC-4D87-9F44-0ED14B5CC10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783" y="4840190"/>
            <a:ext cx="1963499" cy="1693510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13F7EBD3-D2D6-4994-AAAD-04BED8876E3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3974" y="4796785"/>
            <a:ext cx="3187246" cy="1636119"/>
          </a:xfrm>
          <a:prstGeom prst="rect">
            <a:avLst/>
          </a:prstGeom>
        </p:spPr>
      </p:pic>
      <p:pic>
        <p:nvPicPr>
          <p:cNvPr id="27" name="Picture 8" descr="블록화살표-구부러진-gray">
            <a:extLst>
              <a:ext uri="{FF2B5EF4-FFF2-40B4-BE49-F238E27FC236}">
                <a16:creationId xmlns:a16="http://schemas.microsoft.com/office/drawing/2014/main" id="{B21553A8-4AF4-4919-BD0B-40EDA2E2D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90540" flipH="1">
            <a:off x="5194807" y="4941288"/>
            <a:ext cx="655633" cy="342376"/>
          </a:xfrm>
          <a:prstGeom prst="rect">
            <a:avLst/>
          </a:prstGeom>
          <a:noFill/>
        </p:spPr>
      </p:pic>
      <p:pic>
        <p:nvPicPr>
          <p:cNvPr id="28" name="Picture 8" descr="블록화살표-구부러진-gray">
            <a:extLst>
              <a:ext uri="{FF2B5EF4-FFF2-40B4-BE49-F238E27FC236}">
                <a16:creationId xmlns:a16="http://schemas.microsoft.com/office/drawing/2014/main" id="{1EB05BBB-1CDE-485A-9BB6-46B2613FE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08335" flipH="1">
            <a:off x="1860304" y="2364417"/>
            <a:ext cx="401476" cy="191618"/>
          </a:xfrm>
          <a:prstGeom prst="rect">
            <a:avLst/>
          </a:prstGeom>
          <a:noFill/>
        </p:spPr>
      </p:pic>
      <p:pic>
        <p:nvPicPr>
          <p:cNvPr id="29" name="Picture 8" descr="블록화살표-구부러진-gray">
            <a:extLst>
              <a:ext uri="{FF2B5EF4-FFF2-40B4-BE49-F238E27FC236}">
                <a16:creationId xmlns:a16="http://schemas.microsoft.com/office/drawing/2014/main" id="{56CE9C60-B48D-443B-B89F-92767C3E0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9146" flipH="1">
            <a:off x="8385306" y="2005978"/>
            <a:ext cx="670728" cy="320128"/>
          </a:xfrm>
          <a:prstGeom prst="rect">
            <a:avLst/>
          </a:prstGeom>
          <a:noFill/>
        </p:spPr>
      </p:pic>
      <p:pic>
        <p:nvPicPr>
          <p:cNvPr id="30" name="Picture 8" descr="블록화살표-구부러진-gray">
            <a:extLst>
              <a:ext uri="{FF2B5EF4-FFF2-40B4-BE49-F238E27FC236}">
                <a16:creationId xmlns:a16="http://schemas.microsoft.com/office/drawing/2014/main" id="{942994BC-7334-404B-A8DD-98FC88F0A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79556" flipH="1">
            <a:off x="6832900" y="2382165"/>
            <a:ext cx="401476" cy="191618"/>
          </a:xfrm>
          <a:prstGeom prst="rect">
            <a:avLst/>
          </a:prstGeom>
          <a:noFill/>
        </p:spPr>
      </p:pic>
      <p:pic>
        <p:nvPicPr>
          <p:cNvPr id="31" name="Picture 8" descr="블록화살표-구부러진-gray">
            <a:extLst>
              <a:ext uri="{FF2B5EF4-FFF2-40B4-BE49-F238E27FC236}">
                <a16:creationId xmlns:a16="http://schemas.microsoft.com/office/drawing/2014/main" id="{30884895-47D7-464F-AED3-FE3A388F9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90540" flipH="1">
            <a:off x="3227838" y="4934381"/>
            <a:ext cx="606401" cy="289426"/>
          </a:xfrm>
          <a:prstGeom prst="rect">
            <a:avLst/>
          </a:prstGeom>
          <a:noFill/>
        </p:spPr>
      </p:pic>
      <p:sp>
        <p:nvSpPr>
          <p:cNvPr id="32" name="모서리가 둥근 직사각형 1">
            <a:extLst>
              <a:ext uri="{FF2B5EF4-FFF2-40B4-BE49-F238E27FC236}">
                <a16:creationId xmlns:a16="http://schemas.microsoft.com/office/drawing/2014/main" id="{C228106C-7C01-4E13-8875-EB2E7C2A5F3F}"/>
              </a:ext>
            </a:extLst>
          </p:cNvPr>
          <p:cNvSpPr/>
          <p:nvPr/>
        </p:nvSpPr>
        <p:spPr>
          <a:xfrm>
            <a:off x="1717026" y="2994721"/>
            <a:ext cx="630882" cy="644369"/>
          </a:xfrm>
          <a:prstGeom prst="round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5">
            <a:extLst>
              <a:ext uri="{FF2B5EF4-FFF2-40B4-BE49-F238E27FC236}">
                <a16:creationId xmlns:a16="http://schemas.microsoft.com/office/drawing/2014/main" id="{E6756B9E-D4E0-4205-8C2A-E05EC4AC0E0E}"/>
              </a:ext>
            </a:extLst>
          </p:cNvPr>
          <p:cNvSpPr/>
          <p:nvPr/>
        </p:nvSpPr>
        <p:spPr>
          <a:xfrm>
            <a:off x="6857633" y="2964880"/>
            <a:ext cx="1591042" cy="968946"/>
          </a:xfrm>
          <a:prstGeom prst="round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6">
            <a:extLst>
              <a:ext uri="{FF2B5EF4-FFF2-40B4-BE49-F238E27FC236}">
                <a16:creationId xmlns:a16="http://schemas.microsoft.com/office/drawing/2014/main" id="{FF8428FF-5811-4D7B-B36E-D5E28D79C7AB}"/>
              </a:ext>
            </a:extLst>
          </p:cNvPr>
          <p:cNvSpPr/>
          <p:nvPr/>
        </p:nvSpPr>
        <p:spPr>
          <a:xfrm>
            <a:off x="1907398" y="5026265"/>
            <a:ext cx="588202" cy="340825"/>
          </a:xfrm>
          <a:prstGeom prst="round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7">
            <a:extLst>
              <a:ext uri="{FF2B5EF4-FFF2-40B4-BE49-F238E27FC236}">
                <a16:creationId xmlns:a16="http://schemas.microsoft.com/office/drawing/2014/main" id="{6213C7E2-F386-4A9E-8927-6E73743C7822}"/>
              </a:ext>
            </a:extLst>
          </p:cNvPr>
          <p:cNvSpPr/>
          <p:nvPr/>
        </p:nvSpPr>
        <p:spPr>
          <a:xfrm>
            <a:off x="1907398" y="5745911"/>
            <a:ext cx="588202" cy="302465"/>
          </a:xfrm>
          <a:prstGeom prst="round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8">
            <a:extLst>
              <a:ext uri="{FF2B5EF4-FFF2-40B4-BE49-F238E27FC236}">
                <a16:creationId xmlns:a16="http://schemas.microsoft.com/office/drawing/2014/main" id="{F6FD63E1-4169-45CD-AF1F-EE898A0711E0}"/>
              </a:ext>
            </a:extLst>
          </p:cNvPr>
          <p:cNvSpPr/>
          <p:nvPr/>
        </p:nvSpPr>
        <p:spPr>
          <a:xfrm>
            <a:off x="1826454" y="4404105"/>
            <a:ext cx="418720" cy="145275"/>
          </a:xfrm>
          <a:prstGeom prst="round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4A0E1A-07F6-4996-9195-A09D5BA63DE8}"/>
              </a:ext>
            </a:extLst>
          </p:cNvPr>
          <p:cNvSpPr txBox="1"/>
          <p:nvPr/>
        </p:nvSpPr>
        <p:spPr>
          <a:xfrm>
            <a:off x="2231377" y="4328331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1T1R array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DD80EE-3E81-4507-A67D-F32999068AFF}"/>
              </a:ext>
            </a:extLst>
          </p:cNvPr>
          <p:cNvSpPr txBox="1"/>
          <p:nvPr/>
        </p:nvSpPr>
        <p:spPr>
          <a:xfrm>
            <a:off x="1229468" y="4102067"/>
            <a:ext cx="24673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*AI integrated array, signal processing block, DSP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792C23-E9C9-4E48-A0E5-6B2B3DDBB8E7}"/>
              </a:ext>
            </a:extLst>
          </p:cNvPr>
          <p:cNvSpPr txBox="1"/>
          <p:nvPr/>
        </p:nvSpPr>
        <p:spPr>
          <a:xfrm>
            <a:off x="3911484" y="4102067"/>
            <a:ext cx="1402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(Self-training &amp; classifying)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546E7C-C511-4EB3-B05C-A4C8306DA8B4}"/>
              </a:ext>
            </a:extLst>
          </p:cNvPr>
          <p:cNvSpPr txBox="1"/>
          <p:nvPr/>
        </p:nvSpPr>
        <p:spPr>
          <a:xfrm>
            <a:off x="6651874" y="4102067"/>
            <a:ext cx="17299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*AI 1T1R array, peripheral circuits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ED1F386-674E-492E-AFFF-0C8F319F5EB7}"/>
              </a:ext>
            </a:extLst>
          </p:cNvPr>
          <p:cNvSpPr txBox="1"/>
          <p:nvPr/>
        </p:nvSpPr>
        <p:spPr>
          <a:xfrm>
            <a:off x="8543132" y="4102067"/>
            <a:ext cx="21210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times better EDP </a:t>
            </a:r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than GPU systems)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D57623-062B-47FC-9F99-65AD91E0255D}"/>
              </a:ext>
            </a:extLst>
          </p:cNvPr>
          <p:cNvSpPr txBox="1"/>
          <p:nvPr/>
        </p:nvSpPr>
        <p:spPr>
          <a:xfrm>
            <a:off x="1715243" y="6490877"/>
            <a:ext cx="25667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*AI 1T1R array, signal processing block, DNN accel.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1EF47D-C773-4931-AD72-A8A4FDE6E3F8}"/>
              </a:ext>
            </a:extLst>
          </p:cNvPr>
          <p:cNvSpPr txBox="1"/>
          <p:nvPr/>
        </p:nvSpPr>
        <p:spPr>
          <a:xfrm>
            <a:off x="1212327" y="1920166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Global Foundry</a:t>
            </a:r>
          </a:p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&amp; Univ. of  Michigan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17FB27-CA73-45FC-842D-7556C2987A41}"/>
              </a:ext>
            </a:extLst>
          </p:cNvPr>
          <p:cNvSpPr txBox="1"/>
          <p:nvPr/>
        </p:nvSpPr>
        <p:spPr>
          <a:xfrm>
            <a:off x="6338161" y="1920166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LETI</a:t>
            </a:r>
          </a:p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&amp; Paris Univ.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CF46ED-7DB5-4A2A-9DCA-3252F551CE1A}"/>
              </a:ext>
            </a:extLst>
          </p:cNvPr>
          <p:cNvSpPr txBox="1"/>
          <p:nvPr/>
        </p:nvSpPr>
        <p:spPr>
          <a:xfrm>
            <a:off x="1707627" y="4654729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TSMC &amp; Stanford Univ.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0D25D67-3950-4016-B02A-3386A2E086B9}"/>
              </a:ext>
            </a:extLst>
          </p:cNvPr>
          <p:cNvSpPr txBox="1"/>
          <p:nvPr/>
        </p:nvSpPr>
        <p:spPr>
          <a:xfrm>
            <a:off x="5895000" y="6490877"/>
            <a:ext cx="41472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Training and classifying ImageNet data  &amp;  </a:t>
            </a:r>
            <a:r>
              <a:rPr lang="en-US" altLang="ko-KR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340 times better EDP </a:t>
            </a:r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than conv. algorithms.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그림 46">
            <a:extLst>
              <a:ext uri="{FF2B5EF4-FFF2-40B4-BE49-F238E27FC236}">
                <a16:creationId xmlns:a16="http://schemas.microsoft.com/office/drawing/2014/main" id="{FD3CC566-7E6F-403F-823B-927F7E91762D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5153" y="2007149"/>
            <a:ext cx="609839" cy="590714"/>
          </a:xfrm>
          <a:prstGeom prst="rect">
            <a:avLst/>
          </a:prstGeom>
        </p:spPr>
      </p:pic>
      <p:pic>
        <p:nvPicPr>
          <p:cNvPr id="48" name="그림 47">
            <a:extLst>
              <a:ext uri="{FF2B5EF4-FFF2-40B4-BE49-F238E27FC236}">
                <a16:creationId xmlns:a16="http://schemas.microsoft.com/office/drawing/2014/main" id="{208BAD73-FC04-49F6-9B41-87AD4838E67B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778" y="2003282"/>
            <a:ext cx="696365" cy="595535"/>
          </a:xfrm>
          <a:prstGeom prst="rect">
            <a:avLst/>
          </a:prstGeom>
        </p:spPr>
      </p:pic>
      <p:pic>
        <p:nvPicPr>
          <p:cNvPr id="49" name="Picture 8" descr="블록화살표-구부러진-gray">
            <a:extLst>
              <a:ext uri="{FF2B5EF4-FFF2-40B4-BE49-F238E27FC236}">
                <a16:creationId xmlns:a16="http://schemas.microsoft.com/office/drawing/2014/main" id="{96574448-C008-4F3B-B76C-618E180F7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9146" flipH="1">
            <a:off x="3003496" y="2003882"/>
            <a:ext cx="608650" cy="290499"/>
          </a:xfrm>
          <a:prstGeom prst="rect">
            <a:avLst/>
          </a:prstGeom>
          <a:noFill/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0BC7DAF5-BF54-41FC-B9D9-4F3EA92AF087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6199" y="1944225"/>
            <a:ext cx="621462" cy="63285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845F01D-92DA-47A7-8C75-46114E4E81E9}"/>
              </a:ext>
            </a:extLst>
          </p:cNvPr>
          <p:cNvSpPr txBox="1"/>
          <p:nvPr/>
        </p:nvSpPr>
        <p:spPr>
          <a:xfrm>
            <a:off x="9629342" y="277201"/>
            <a:ext cx="24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AI / </a:t>
            </a:r>
            <a:r>
              <a:rPr lang="ko-KR" altLang="en-US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차세대메모리</a:t>
            </a:r>
            <a:endParaRPr lang="en-US" altLang="ko-KR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C548D8C-C2A6-402E-948B-4EDC8A2388BF}"/>
              </a:ext>
            </a:extLst>
          </p:cNvPr>
          <p:cNvSpPr txBox="1"/>
          <p:nvPr/>
        </p:nvSpPr>
        <p:spPr>
          <a:xfrm>
            <a:off x="706595" y="839097"/>
            <a:ext cx="889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Status - Foundry</a:t>
            </a:r>
            <a:endParaRPr lang="ko-KR" altLang="en-US" sz="2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8554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C34792-3352-43E6-AB1D-D3070928D212}"/>
              </a:ext>
            </a:extLst>
          </p:cNvPr>
          <p:cNvSpPr txBox="1"/>
          <p:nvPr/>
        </p:nvSpPr>
        <p:spPr>
          <a:xfrm>
            <a:off x="0" y="262890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/>
              <a:t>3. </a:t>
            </a:r>
            <a:r>
              <a:rPr lang="ko-KR" altLang="en-US" sz="6000" b="1" dirty="0"/>
              <a:t>통신 및 전력</a:t>
            </a:r>
          </a:p>
        </p:txBody>
      </p:sp>
    </p:spTree>
    <p:extLst>
      <p:ext uri="{BB962C8B-B14F-4D97-AF65-F5344CB8AC3E}">
        <p14:creationId xmlns:p14="http://schemas.microsoft.com/office/powerpoint/2010/main" val="37575979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65850" y="277201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Communication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38" y="1175273"/>
            <a:ext cx="7273926" cy="3177358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672907" y="4376507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000" dirty="0"/>
              <a:t>https://www.anritsu.com/ko-kr/test-measurement/solutions/6g-technology?tm_navigation=solution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09403" y="5384987"/>
            <a:ext cx="45076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600" dirty="0"/>
              <a:t>4G</a:t>
            </a:r>
          </a:p>
          <a:p>
            <a:pPr algn="ctr">
              <a:lnSpc>
                <a:spcPct val="120000"/>
              </a:lnSpc>
            </a:pPr>
            <a:r>
              <a:rPr lang="en-US" altLang="ko-KR" sz="1600" dirty="0"/>
              <a:t>5G</a:t>
            </a:r>
          </a:p>
          <a:p>
            <a:pPr algn="ctr">
              <a:lnSpc>
                <a:spcPct val="120000"/>
              </a:lnSpc>
            </a:pPr>
            <a:r>
              <a:rPr lang="en-US" altLang="ko-KR" sz="1600" b="1" dirty="0">
                <a:solidFill>
                  <a:srgbClr val="C00000"/>
                </a:solidFill>
              </a:rPr>
              <a:t>6G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12861" y="502255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/>
              <a:t>전송속도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91525" y="5384987"/>
            <a:ext cx="1265090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/>
              <a:t>~178 Mbps</a:t>
            </a:r>
          </a:p>
          <a:p>
            <a:pPr>
              <a:lnSpc>
                <a:spcPct val="120000"/>
              </a:lnSpc>
            </a:pPr>
            <a:r>
              <a:rPr lang="en-US" altLang="ko-KR" sz="1600" dirty="0"/>
              <a:t>  939 Mbps</a:t>
            </a:r>
          </a:p>
          <a:p>
            <a:pPr algn="ctr">
              <a:lnSpc>
                <a:spcPct val="120000"/>
              </a:lnSpc>
            </a:pPr>
            <a:r>
              <a:rPr lang="ko-KR" altLang="en-US" sz="1600" b="1" dirty="0">
                <a:solidFill>
                  <a:srgbClr val="C00000"/>
                </a:solidFill>
              </a:rPr>
              <a:t>증가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92859" y="5022557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/>
              <a:t>영화</a:t>
            </a:r>
            <a:r>
              <a:rPr lang="en-US" altLang="ko-KR" sz="1600" dirty="0"/>
              <a:t> </a:t>
            </a:r>
            <a:r>
              <a:rPr lang="ko-KR" altLang="en-US" sz="1600" dirty="0"/>
              <a:t>다운로드 시간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86832" y="5384987"/>
            <a:ext cx="93647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600" dirty="0"/>
              <a:t>~ 14 </a:t>
            </a:r>
            <a:r>
              <a:rPr lang="ko-KR" altLang="en-US" sz="1600" dirty="0"/>
              <a:t>분</a:t>
            </a:r>
            <a:endParaRPr lang="en-US" altLang="ko-KR" sz="1600" dirty="0"/>
          </a:p>
          <a:p>
            <a:pPr algn="ctr">
              <a:lnSpc>
                <a:spcPct val="120000"/>
              </a:lnSpc>
            </a:pPr>
            <a:r>
              <a:rPr lang="en-US" altLang="ko-KR" sz="1600" dirty="0"/>
              <a:t>  ~ 3 </a:t>
            </a:r>
            <a:r>
              <a:rPr lang="ko-KR" altLang="en-US" sz="1600" dirty="0"/>
              <a:t>분</a:t>
            </a:r>
            <a:endParaRPr lang="en-US" altLang="ko-KR" sz="1600" dirty="0"/>
          </a:p>
          <a:p>
            <a:pPr algn="ctr">
              <a:lnSpc>
                <a:spcPct val="120000"/>
              </a:lnSpc>
            </a:pPr>
            <a:r>
              <a:rPr lang="ko-KR" altLang="en-US" sz="1600" b="1" dirty="0">
                <a:solidFill>
                  <a:srgbClr val="C00000"/>
                </a:solidFill>
              </a:rPr>
              <a:t>감소</a:t>
            </a:r>
          </a:p>
        </p:txBody>
      </p:sp>
      <p:cxnSp>
        <p:nvCxnSpPr>
          <p:cNvPr id="34" name="직선 연결선 33"/>
          <p:cNvCxnSpPr/>
          <p:nvPr/>
        </p:nvCxnSpPr>
        <p:spPr>
          <a:xfrm>
            <a:off x="1005078" y="5720683"/>
            <a:ext cx="9957000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1005078" y="5995003"/>
            <a:ext cx="9957000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1005078" y="6308317"/>
            <a:ext cx="9957000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1005078" y="5394131"/>
            <a:ext cx="9957000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1654302" y="4980019"/>
            <a:ext cx="0" cy="133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3169367" y="4980019"/>
            <a:ext cx="0" cy="133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5197262" y="4980019"/>
            <a:ext cx="0" cy="133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986790" y="4867109"/>
            <a:ext cx="9957000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383608" y="50225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/>
              <a:t>주파수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5317584" y="5384987"/>
            <a:ext cx="5777544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/>
              <a:t>0.8~2.6 GHz</a:t>
            </a:r>
          </a:p>
          <a:p>
            <a:pPr>
              <a:lnSpc>
                <a:spcPct val="120000"/>
              </a:lnSpc>
            </a:pPr>
            <a:r>
              <a:rPr lang="en-US" altLang="ko-KR" sz="1600" dirty="0"/>
              <a:t>3.5 GHz</a:t>
            </a:r>
          </a:p>
          <a:p>
            <a:pPr>
              <a:lnSpc>
                <a:spcPct val="120000"/>
              </a:lnSpc>
            </a:pPr>
            <a:r>
              <a:rPr lang="en-US" altLang="ko-KR" sz="1600" b="1" dirty="0">
                <a:solidFill>
                  <a:srgbClr val="C00000"/>
                </a:solidFill>
              </a:rPr>
              <a:t>4.4~4.8 , 7.125~8.5, 14.8~15.35 GHz (2028~2030</a:t>
            </a:r>
            <a:r>
              <a:rPr lang="ko-KR" altLang="en-US" sz="1600" b="1" dirty="0">
                <a:solidFill>
                  <a:srgbClr val="C00000"/>
                </a:solidFill>
              </a:rPr>
              <a:t>년 목표</a:t>
            </a:r>
            <a:r>
              <a:rPr lang="en-US" altLang="ko-KR" sz="1600" b="1" dirty="0">
                <a:solidFill>
                  <a:srgbClr val="C00000"/>
                </a:solidFill>
              </a:rPr>
              <a:t>)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156" name="그림 15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536" y="1783080"/>
            <a:ext cx="4206985" cy="2553533"/>
          </a:xfrm>
          <a:prstGeom prst="rect">
            <a:avLst/>
          </a:prstGeom>
        </p:spPr>
      </p:pic>
      <p:sp>
        <p:nvSpPr>
          <p:cNvPr id="157" name="직사각형 156"/>
          <p:cNvSpPr/>
          <p:nvPr/>
        </p:nvSpPr>
        <p:spPr>
          <a:xfrm>
            <a:off x="5436456" y="6435763"/>
            <a:ext cx="56034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이동통신용 </a:t>
            </a:r>
            <a:r>
              <a:rPr lang="ko-KR" altLang="en-US" sz="1000" dirty="0" err="1">
                <a:solidFill>
                  <a:schemeClr val="bg1">
                    <a:lumMod val="50000"/>
                  </a:schemeClr>
                </a:solidFill>
                <a:latin typeface="Noto Sans KR"/>
              </a:rPr>
              <a:t>고기능성</a:t>
            </a:r>
            <a:r>
              <a:rPr lang="ko-KR" altLang="en-US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 </a:t>
            </a:r>
            <a:r>
              <a:rPr lang="ko-KR" altLang="en-US" sz="1000" dirty="0" err="1">
                <a:solidFill>
                  <a:schemeClr val="bg1">
                    <a:lumMod val="50000"/>
                  </a:schemeClr>
                </a:solidFill>
                <a:latin typeface="Noto Sans KR"/>
              </a:rPr>
              <a:t>질화갈륨</a:t>
            </a:r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(</a:t>
            </a:r>
            <a:r>
              <a:rPr lang="en-US" altLang="ko-KR" sz="1000" dirty="0" err="1">
                <a:solidFill>
                  <a:schemeClr val="bg1">
                    <a:lumMod val="50000"/>
                  </a:schemeClr>
                </a:solidFill>
                <a:latin typeface="Noto Sans KR"/>
              </a:rPr>
              <a:t>GaN</a:t>
            </a:r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) </a:t>
            </a:r>
            <a:r>
              <a:rPr lang="ko-KR" altLang="en-US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전자소자 기술개발 동향</a:t>
            </a:r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_</a:t>
            </a:r>
            <a:r>
              <a:rPr lang="ko-KR" altLang="en-US" sz="1000" dirty="0" err="1">
                <a:solidFill>
                  <a:schemeClr val="bg1">
                    <a:lumMod val="50000"/>
                  </a:schemeClr>
                </a:solidFill>
                <a:latin typeface="Noto Sans KR"/>
              </a:rPr>
              <a:t>박종율</a:t>
            </a:r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  <a:latin typeface="Noto Sans KR"/>
              </a:rPr>
              <a:t>, ETRI, 2024-02-27</a:t>
            </a:r>
            <a:endParaRPr lang="en-US" altLang="ko-KR" sz="1000" b="0" i="0" dirty="0">
              <a:solidFill>
                <a:schemeClr val="bg1">
                  <a:lumMod val="50000"/>
                </a:schemeClr>
              </a:solidFill>
              <a:effectLst/>
              <a:latin typeface="Noto Sans KR"/>
            </a:endParaRPr>
          </a:p>
        </p:txBody>
      </p:sp>
    </p:spTree>
    <p:extLst>
      <p:ext uri="{BB962C8B-B14F-4D97-AF65-F5344CB8AC3E}">
        <p14:creationId xmlns:p14="http://schemas.microsoft.com/office/powerpoint/2010/main" val="36792969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모서리가 둥근 직사각형 107">
            <a:extLst>
              <a:ext uri="{FF2B5EF4-FFF2-40B4-BE49-F238E27FC236}">
                <a16:creationId xmlns:a16="http://schemas.microsoft.com/office/drawing/2014/main" id="{485CDFE1-F083-4B12-A42D-5F577172ACA2}"/>
              </a:ext>
            </a:extLst>
          </p:cNvPr>
          <p:cNvSpPr/>
          <p:nvPr/>
        </p:nvSpPr>
        <p:spPr>
          <a:xfrm>
            <a:off x="187311" y="4361922"/>
            <a:ext cx="11755499" cy="2405819"/>
          </a:xfrm>
          <a:prstGeom prst="roundRect">
            <a:avLst>
              <a:gd name="adj" fmla="val 3843"/>
            </a:avLst>
          </a:prstGeom>
          <a:solidFill>
            <a:sysClr val="window" lastClr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모서리가 둥근 직사각형 107">
            <a:extLst>
              <a:ext uri="{FF2B5EF4-FFF2-40B4-BE49-F238E27FC236}">
                <a16:creationId xmlns:a16="http://schemas.microsoft.com/office/drawing/2014/main" id="{485CDFE1-F083-4B12-A42D-5F577172ACA2}"/>
              </a:ext>
            </a:extLst>
          </p:cNvPr>
          <p:cNvSpPr/>
          <p:nvPr/>
        </p:nvSpPr>
        <p:spPr>
          <a:xfrm>
            <a:off x="187311" y="1010851"/>
            <a:ext cx="11755499" cy="3270102"/>
          </a:xfrm>
          <a:prstGeom prst="roundRect">
            <a:avLst>
              <a:gd name="adj" fmla="val 2703"/>
            </a:avLst>
          </a:prstGeom>
          <a:solidFill>
            <a:sysClr val="window" lastClr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449780" y="6387540"/>
            <a:ext cx="18582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dirty="0">
                <a:solidFill>
                  <a:schemeClr val="bg1">
                    <a:lumMod val="50000"/>
                  </a:schemeClr>
                </a:solidFill>
              </a:rPr>
              <a:t>출처</a:t>
            </a:r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</a:rPr>
              <a:t>: Sensors 2019, 19, 2454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56425" y="2527041"/>
            <a:ext cx="11304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AI/Analog/</a:t>
            </a:r>
          </a:p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Digital</a:t>
            </a:r>
            <a:endParaRPr kumimoji="0" lang="en-US" altLang="ko-KR" sz="16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(IF &amp;</a:t>
            </a:r>
          </a:p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Base-band)</a:t>
            </a:r>
            <a:endParaRPr kumimoji="0" lang="ko-KR" altLang="en-US" sz="12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13464" y="1423053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RF</a:t>
            </a:r>
            <a:endParaRPr kumimoji="0" lang="ko-KR" altLang="en-US" sz="12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935080" y="1052338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Antenna array</a:t>
            </a:r>
            <a:endParaRPr kumimoji="0" lang="ko-KR" altLang="en-US" sz="12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396929" y="1407323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or</a:t>
            </a:r>
          </a:p>
          <a:p>
            <a:r>
              <a:rPr lang="ko-KR" altLang="en-US" sz="20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화합물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686196" y="2486332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endParaRPr lang="ko-KR" altLang="en-US" sz="2000" b="1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9227620" y="1227039"/>
            <a:ext cx="2201321" cy="2928529"/>
            <a:chOff x="9378971" y="1640394"/>
            <a:chExt cx="2201321" cy="2928529"/>
          </a:xfrm>
        </p:grpSpPr>
        <p:sp>
          <p:nvSpPr>
            <p:cNvPr id="73" name="정육면체 72"/>
            <p:cNvSpPr/>
            <p:nvPr/>
          </p:nvSpPr>
          <p:spPr>
            <a:xfrm rot="21586574">
              <a:off x="10161917" y="1640394"/>
              <a:ext cx="1418375" cy="2928529"/>
            </a:xfrm>
            <a:prstGeom prst="cube">
              <a:avLst>
                <a:gd name="adj" fmla="val 95818"/>
              </a:avLst>
            </a:prstGeom>
            <a:solidFill>
              <a:sysClr val="window" lastClr="FFFFFF">
                <a:alpha val="29804"/>
              </a:sysClr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4" name="정육면체 73"/>
            <p:cNvSpPr/>
            <p:nvPr/>
          </p:nvSpPr>
          <p:spPr>
            <a:xfrm>
              <a:off x="9378971" y="2961603"/>
              <a:ext cx="303152" cy="553476"/>
            </a:xfrm>
            <a:prstGeom prst="cube">
              <a:avLst>
                <a:gd name="adj" fmla="val 68906"/>
              </a:avLst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grpSp>
          <p:nvGrpSpPr>
            <p:cNvPr id="75" name="그룹 74"/>
            <p:cNvGrpSpPr/>
            <p:nvPr/>
          </p:nvGrpSpPr>
          <p:grpSpPr>
            <a:xfrm>
              <a:off x="9571861" y="3122957"/>
              <a:ext cx="1039161" cy="250435"/>
              <a:chOff x="1565986" y="4987587"/>
              <a:chExt cx="1002070" cy="211779"/>
            </a:xfrm>
            <a:solidFill>
              <a:srgbClr val="A5A5A5">
                <a:lumMod val="40000"/>
                <a:lumOff val="60000"/>
              </a:srgbClr>
            </a:solidFill>
          </p:grpSpPr>
          <p:sp>
            <p:nvSpPr>
              <p:cNvPr id="138" name="원통 137"/>
              <p:cNvSpPr/>
              <p:nvPr/>
            </p:nvSpPr>
            <p:spPr>
              <a:xfrm rot="5400000" flipH="1">
                <a:off x="2045805" y="4601105"/>
                <a:ext cx="39600" cy="999238"/>
              </a:xfrm>
              <a:prstGeom prst="can">
                <a:avLst>
                  <a:gd name="adj" fmla="val 66336"/>
                </a:avLst>
              </a:prstGeom>
              <a:grpFill/>
              <a:ln w="12700" cap="flat" cmpd="sng" algn="ctr">
                <a:solidFill>
                  <a:srgbClr val="A5A5A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39" name="정육면체 138"/>
              <p:cNvSpPr/>
              <p:nvPr/>
            </p:nvSpPr>
            <p:spPr>
              <a:xfrm>
                <a:off x="2453193" y="4987587"/>
                <a:ext cx="114863" cy="211779"/>
              </a:xfrm>
              <a:prstGeom prst="cube">
                <a:avLst>
                  <a:gd name="adj" fmla="val 60076"/>
                </a:avLst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6" name="그룹 75"/>
            <p:cNvGrpSpPr/>
            <p:nvPr/>
          </p:nvGrpSpPr>
          <p:grpSpPr>
            <a:xfrm>
              <a:off x="10549361" y="2160105"/>
              <a:ext cx="467048" cy="1401442"/>
              <a:chOff x="4712494" y="3714791"/>
              <a:chExt cx="377561" cy="1185121"/>
            </a:xfrm>
          </p:grpSpPr>
          <p:sp>
            <p:nvSpPr>
              <p:cNvPr id="126" name="정육면체 125"/>
              <p:cNvSpPr/>
              <p:nvPr/>
            </p:nvSpPr>
            <p:spPr>
              <a:xfrm>
                <a:off x="4712494" y="3755231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직선 연결선 126"/>
              <p:cNvCxnSpPr/>
              <p:nvPr/>
            </p:nvCxnSpPr>
            <p:spPr>
              <a:xfrm flipV="1">
                <a:off x="4814215" y="3911892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8" name="정육면체 127"/>
              <p:cNvSpPr/>
              <p:nvPr/>
            </p:nvSpPr>
            <p:spPr>
              <a:xfrm>
                <a:off x="4712494" y="4050004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29" name="직선 연결선 128"/>
              <p:cNvCxnSpPr/>
              <p:nvPr/>
            </p:nvCxnSpPr>
            <p:spPr>
              <a:xfrm flipV="1">
                <a:off x="4814215" y="4206665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30" name="정육면체 129"/>
              <p:cNvSpPr/>
              <p:nvPr/>
            </p:nvSpPr>
            <p:spPr>
              <a:xfrm>
                <a:off x="4712494" y="4342456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31" name="직선 연결선 130"/>
              <p:cNvCxnSpPr/>
              <p:nvPr/>
            </p:nvCxnSpPr>
            <p:spPr>
              <a:xfrm flipV="1">
                <a:off x="4814215" y="4499117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32" name="정육면체 131"/>
              <p:cNvSpPr/>
              <p:nvPr/>
            </p:nvSpPr>
            <p:spPr>
              <a:xfrm>
                <a:off x="4712494" y="4623687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33" name="직선 연결선 132"/>
              <p:cNvCxnSpPr/>
              <p:nvPr/>
            </p:nvCxnSpPr>
            <p:spPr>
              <a:xfrm flipV="1">
                <a:off x="4814215" y="4780348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34" name="정육면체 133"/>
              <p:cNvSpPr/>
              <p:nvPr/>
            </p:nvSpPr>
            <p:spPr>
              <a:xfrm>
                <a:off x="4913714" y="3714791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35" name="정육면체 134"/>
              <p:cNvSpPr/>
              <p:nvPr/>
            </p:nvSpPr>
            <p:spPr>
              <a:xfrm>
                <a:off x="4913714" y="4552696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36" name="정육면체 135"/>
              <p:cNvSpPr/>
              <p:nvPr/>
            </p:nvSpPr>
            <p:spPr>
              <a:xfrm>
                <a:off x="4913714" y="4272895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37" name="정육면체 136"/>
              <p:cNvSpPr/>
              <p:nvPr/>
            </p:nvSpPr>
            <p:spPr>
              <a:xfrm>
                <a:off x="4913714" y="3994592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7" name="그룹 76"/>
            <p:cNvGrpSpPr/>
            <p:nvPr/>
          </p:nvGrpSpPr>
          <p:grpSpPr>
            <a:xfrm>
              <a:off x="10336470" y="2371248"/>
              <a:ext cx="467048" cy="1401442"/>
              <a:chOff x="4712494" y="3714791"/>
              <a:chExt cx="377561" cy="1185121"/>
            </a:xfrm>
          </p:grpSpPr>
          <p:sp>
            <p:nvSpPr>
              <p:cNvPr id="114" name="정육면체 113"/>
              <p:cNvSpPr/>
              <p:nvPr/>
            </p:nvSpPr>
            <p:spPr>
              <a:xfrm>
                <a:off x="4712494" y="3755231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직선 연결선 114"/>
              <p:cNvCxnSpPr/>
              <p:nvPr/>
            </p:nvCxnSpPr>
            <p:spPr>
              <a:xfrm flipV="1">
                <a:off x="4814215" y="3911892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6" name="정육면체 115"/>
              <p:cNvSpPr/>
              <p:nvPr/>
            </p:nvSpPr>
            <p:spPr>
              <a:xfrm>
                <a:off x="4712494" y="4050004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17" name="직선 연결선 116"/>
              <p:cNvCxnSpPr/>
              <p:nvPr/>
            </p:nvCxnSpPr>
            <p:spPr>
              <a:xfrm flipV="1">
                <a:off x="4814215" y="4206665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8" name="정육면체 117"/>
              <p:cNvSpPr/>
              <p:nvPr/>
            </p:nvSpPr>
            <p:spPr>
              <a:xfrm>
                <a:off x="4712494" y="4342456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19" name="직선 연결선 118"/>
              <p:cNvCxnSpPr/>
              <p:nvPr/>
            </p:nvCxnSpPr>
            <p:spPr>
              <a:xfrm flipV="1">
                <a:off x="4814215" y="4499117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0" name="정육면체 119"/>
              <p:cNvSpPr/>
              <p:nvPr/>
            </p:nvSpPr>
            <p:spPr>
              <a:xfrm>
                <a:off x="4712494" y="4623687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21" name="직선 연결선 120"/>
              <p:cNvCxnSpPr/>
              <p:nvPr/>
            </p:nvCxnSpPr>
            <p:spPr>
              <a:xfrm flipV="1">
                <a:off x="4814215" y="4780348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2" name="정육면체 121"/>
              <p:cNvSpPr/>
              <p:nvPr/>
            </p:nvSpPr>
            <p:spPr>
              <a:xfrm>
                <a:off x="4913714" y="3714791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3" name="정육면체 122"/>
              <p:cNvSpPr/>
              <p:nvPr/>
            </p:nvSpPr>
            <p:spPr>
              <a:xfrm>
                <a:off x="4913714" y="4552696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4" name="정육면체 123"/>
              <p:cNvSpPr/>
              <p:nvPr/>
            </p:nvSpPr>
            <p:spPr>
              <a:xfrm>
                <a:off x="4913714" y="4272895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5" name="정육면체 124"/>
              <p:cNvSpPr/>
              <p:nvPr/>
            </p:nvSpPr>
            <p:spPr>
              <a:xfrm>
                <a:off x="4913714" y="3994592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8" name="그룹 77"/>
            <p:cNvGrpSpPr/>
            <p:nvPr/>
          </p:nvGrpSpPr>
          <p:grpSpPr>
            <a:xfrm>
              <a:off x="10131051" y="2551642"/>
              <a:ext cx="467048" cy="1401442"/>
              <a:chOff x="4712494" y="3714791"/>
              <a:chExt cx="377561" cy="1185121"/>
            </a:xfrm>
          </p:grpSpPr>
          <p:sp>
            <p:nvSpPr>
              <p:cNvPr id="102" name="정육면체 101"/>
              <p:cNvSpPr/>
              <p:nvPr/>
            </p:nvSpPr>
            <p:spPr>
              <a:xfrm>
                <a:off x="4712494" y="3755231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flipV="1">
                <a:off x="4814215" y="3911892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4" name="정육면체 103"/>
              <p:cNvSpPr/>
              <p:nvPr/>
            </p:nvSpPr>
            <p:spPr>
              <a:xfrm>
                <a:off x="4712494" y="4050004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05" name="직선 연결선 104"/>
              <p:cNvCxnSpPr/>
              <p:nvPr/>
            </p:nvCxnSpPr>
            <p:spPr>
              <a:xfrm flipV="1">
                <a:off x="4814215" y="4206665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6" name="정육면체 105"/>
              <p:cNvSpPr/>
              <p:nvPr/>
            </p:nvSpPr>
            <p:spPr>
              <a:xfrm>
                <a:off x="4712494" y="4342456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07" name="직선 연결선 106"/>
              <p:cNvCxnSpPr/>
              <p:nvPr/>
            </p:nvCxnSpPr>
            <p:spPr>
              <a:xfrm flipV="1">
                <a:off x="4814215" y="4499117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8" name="정육면체 107"/>
              <p:cNvSpPr/>
              <p:nvPr/>
            </p:nvSpPr>
            <p:spPr>
              <a:xfrm>
                <a:off x="4712494" y="4623687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109" name="직선 연결선 108"/>
              <p:cNvCxnSpPr/>
              <p:nvPr/>
            </p:nvCxnSpPr>
            <p:spPr>
              <a:xfrm flipV="1">
                <a:off x="4814215" y="4780348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0" name="정육면체 109"/>
              <p:cNvSpPr/>
              <p:nvPr/>
            </p:nvSpPr>
            <p:spPr>
              <a:xfrm>
                <a:off x="4913714" y="3714791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11" name="정육면체 110"/>
              <p:cNvSpPr/>
              <p:nvPr/>
            </p:nvSpPr>
            <p:spPr>
              <a:xfrm>
                <a:off x="4913714" y="4552696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12" name="정육면체 111"/>
              <p:cNvSpPr/>
              <p:nvPr/>
            </p:nvSpPr>
            <p:spPr>
              <a:xfrm>
                <a:off x="4913714" y="4272895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13" name="정육면체 112"/>
              <p:cNvSpPr/>
              <p:nvPr/>
            </p:nvSpPr>
            <p:spPr>
              <a:xfrm>
                <a:off x="4913714" y="3994592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9" name="직선 연결선 78"/>
            <p:cNvCxnSpPr/>
            <p:nvPr/>
          </p:nvCxnSpPr>
          <p:spPr>
            <a:xfrm flipV="1">
              <a:off x="11063551" y="2121685"/>
              <a:ext cx="156910" cy="14588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0" name="직선 연결선 79"/>
            <p:cNvCxnSpPr/>
            <p:nvPr/>
          </p:nvCxnSpPr>
          <p:spPr>
            <a:xfrm flipV="1">
              <a:off x="11063551" y="2463508"/>
              <a:ext cx="156910" cy="14588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1" name="직선 연결선 80"/>
            <p:cNvCxnSpPr/>
            <p:nvPr/>
          </p:nvCxnSpPr>
          <p:spPr>
            <a:xfrm flipV="1">
              <a:off x="11063551" y="2798107"/>
              <a:ext cx="156910" cy="14588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2" name="직선 연결선 81"/>
            <p:cNvCxnSpPr/>
            <p:nvPr/>
          </p:nvCxnSpPr>
          <p:spPr>
            <a:xfrm flipV="1">
              <a:off x="11063551" y="3139931"/>
              <a:ext cx="156910" cy="14588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3" name="직선 연결선 82"/>
            <p:cNvCxnSpPr/>
            <p:nvPr/>
          </p:nvCxnSpPr>
          <p:spPr>
            <a:xfrm flipV="1">
              <a:off x="10283714" y="4168055"/>
              <a:ext cx="0" cy="22251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4" name="직선 연결선 83"/>
            <p:cNvCxnSpPr/>
            <p:nvPr/>
          </p:nvCxnSpPr>
          <p:spPr>
            <a:xfrm flipV="1">
              <a:off x="10535720" y="3947618"/>
              <a:ext cx="0" cy="22251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5" name="직선 연결선 84"/>
            <p:cNvCxnSpPr/>
            <p:nvPr/>
          </p:nvCxnSpPr>
          <p:spPr>
            <a:xfrm flipV="1">
              <a:off x="10741773" y="3756370"/>
              <a:ext cx="0" cy="22251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86" name="직선 연결선 85"/>
            <p:cNvCxnSpPr/>
            <p:nvPr/>
          </p:nvCxnSpPr>
          <p:spPr>
            <a:xfrm flipV="1">
              <a:off x="10946004" y="3567884"/>
              <a:ext cx="0" cy="22251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grpSp>
          <p:nvGrpSpPr>
            <p:cNvPr id="87" name="그룹 86"/>
            <p:cNvGrpSpPr/>
            <p:nvPr/>
          </p:nvGrpSpPr>
          <p:grpSpPr>
            <a:xfrm>
              <a:off x="9918476" y="2745401"/>
              <a:ext cx="467048" cy="1401442"/>
              <a:chOff x="4712494" y="3714791"/>
              <a:chExt cx="377561" cy="1185121"/>
            </a:xfrm>
          </p:grpSpPr>
          <p:sp>
            <p:nvSpPr>
              <p:cNvPr id="90" name="정육면체 89"/>
              <p:cNvSpPr/>
              <p:nvPr/>
            </p:nvSpPr>
            <p:spPr>
              <a:xfrm>
                <a:off x="4712494" y="3755231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직선 연결선 90"/>
              <p:cNvCxnSpPr/>
              <p:nvPr/>
            </p:nvCxnSpPr>
            <p:spPr>
              <a:xfrm flipV="1">
                <a:off x="4814215" y="3911892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2" name="정육면체 91"/>
              <p:cNvSpPr/>
              <p:nvPr/>
            </p:nvSpPr>
            <p:spPr>
              <a:xfrm>
                <a:off x="4712494" y="4050004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93" name="직선 연결선 92"/>
              <p:cNvCxnSpPr/>
              <p:nvPr/>
            </p:nvCxnSpPr>
            <p:spPr>
              <a:xfrm flipV="1">
                <a:off x="4814215" y="4206665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4" name="정육면체 93"/>
              <p:cNvSpPr/>
              <p:nvPr/>
            </p:nvSpPr>
            <p:spPr>
              <a:xfrm>
                <a:off x="4712494" y="4342456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직선 연결선 94"/>
              <p:cNvCxnSpPr/>
              <p:nvPr/>
            </p:nvCxnSpPr>
            <p:spPr>
              <a:xfrm flipV="1">
                <a:off x="4814215" y="4499117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6" name="정육면체 95"/>
              <p:cNvSpPr/>
              <p:nvPr/>
            </p:nvSpPr>
            <p:spPr>
              <a:xfrm>
                <a:off x="4712494" y="4623687"/>
                <a:ext cx="150019" cy="276225"/>
              </a:xfrm>
              <a:prstGeom prst="cube">
                <a:avLst>
                  <a:gd name="adj" fmla="val 61633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336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97" name="직선 연결선 96"/>
              <p:cNvCxnSpPr/>
              <p:nvPr/>
            </p:nvCxnSpPr>
            <p:spPr>
              <a:xfrm flipV="1">
                <a:off x="4814215" y="4780348"/>
                <a:ext cx="141446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8" name="정육면체 97"/>
              <p:cNvSpPr/>
              <p:nvPr/>
            </p:nvSpPr>
            <p:spPr>
              <a:xfrm>
                <a:off x="4913714" y="3714791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99" name="정육면체 98"/>
              <p:cNvSpPr/>
              <p:nvPr/>
            </p:nvSpPr>
            <p:spPr>
              <a:xfrm>
                <a:off x="4913714" y="4552696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00" name="정육면체 99"/>
              <p:cNvSpPr/>
              <p:nvPr/>
            </p:nvSpPr>
            <p:spPr>
              <a:xfrm>
                <a:off x="4913714" y="4272895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01" name="정육면체 100"/>
              <p:cNvSpPr/>
              <p:nvPr/>
            </p:nvSpPr>
            <p:spPr>
              <a:xfrm>
                <a:off x="4913714" y="3994592"/>
                <a:ext cx="176341" cy="336156"/>
              </a:xfrm>
              <a:prstGeom prst="cube">
                <a:avLst>
                  <a:gd name="adj" fmla="val 689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자유형 87"/>
            <p:cNvSpPr/>
            <p:nvPr/>
          </p:nvSpPr>
          <p:spPr>
            <a:xfrm flipH="1" flipV="1">
              <a:off x="9801599" y="1972649"/>
              <a:ext cx="873088" cy="208983"/>
            </a:xfrm>
            <a:custGeom>
              <a:avLst/>
              <a:gdLst>
                <a:gd name="connsiteX0" fmla="*/ 0 w 506896"/>
                <a:gd name="connsiteY0" fmla="*/ 0 h 198782"/>
                <a:gd name="connsiteX1" fmla="*/ 0 w 506896"/>
                <a:gd name="connsiteY1" fmla="*/ 198782 h 198782"/>
                <a:gd name="connsiteX2" fmla="*/ 506896 w 506896"/>
                <a:gd name="connsiteY2" fmla="*/ 198782 h 19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896" h="198782">
                  <a:moveTo>
                    <a:pt x="0" y="0"/>
                  </a:moveTo>
                  <a:lnTo>
                    <a:pt x="0" y="198782"/>
                  </a:lnTo>
                  <a:lnTo>
                    <a:pt x="506896" y="198782"/>
                  </a:lnTo>
                </a:path>
              </a:pathLst>
            </a:cu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headEnd type="triangle" w="med" len="med"/>
              <a:tailEnd type="none" w="sm" len="sm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89" name="자유형 88"/>
            <p:cNvSpPr/>
            <p:nvPr/>
          </p:nvSpPr>
          <p:spPr>
            <a:xfrm flipH="1" flipV="1">
              <a:off x="10549357" y="1644878"/>
              <a:ext cx="414489" cy="438141"/>
            </a:xfrm>
            <a:custGeom>
              <a:avLst/>
              <a:gdLst>
                <a:gd name="connsiteX0" fmla="*/ 0 w 506896"/>
                <a:gd name="connsiteY0" fmla="*/ 0 h 198782"/>
                <a:gd name="connsiteX1" fmla="*/ 0 w 506896"/>
                <a:gd name="connsiteY1" fmla="*/ 198782 h 198782"/>
                <a:gd name="connsiteX2" fmla="*/ 506896 w 506896"/>
                <a:gd name="connsiteY2" fmla="*/ 198782 h 19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896" h="198782">
                  <a:moveTo>
                    <a:pt x="0" y="0"/>
                  </a:moveTo>
                  <a:lnTo>
                    <a:pt x="0" y="198782"/>
                  </a:lnTo>
                  <a:lnTo>
                    <a:pt x="506896" y="198782"/>
                  </a:lnTo>
                </a:path>
              </a:pathLst>
            </a:cu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140" name="TextBox 139"/>
          <p:cNvSpPr txBox="1"/>
          <p:nvPr/>
        </p:nvSpPr>
        <p:spPr>
          <a:xfrm rot="18870877">
            <a:off x="10392925" y="3324979"/>
            <a:ext cx="1329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Antenna pitch</a:t>
            </a:r>
          </a:p>
          <a:p>
            <a:pPr algn="ctr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ko-KR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0.5~0.7 </a:t>
            </a:r>
            <a:r>
              <a:rPr lang="el-GR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endParaRPr lang="en-US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4" name="그림 14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86" y="1733672"/>
            <a:ext cx="6037715" cy="2211519"/>
          </a:xfrm>
          <a:prstGeom prst="rect">
            <a:avLst/>
          </a:prstGeom>
        </p:spPr>
      </p:pic>
      <p:sp>
        <p:nvSpPr>
          <p:cNvPr id="145" name="TextBox 144"/>
          <p:cNvSpPr txBox="1"/>
          <p:nvPr/>
        </p:nvSpPr>
        <p:spPr>
          <a:xfrm>
            <a:off x="5786750" y="4001582"/>
            <a:ext cx="1149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Ref. TMTT, 2018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39409" y="108277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송수신기</a:t>
            </a: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ko-KR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구조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16782" y="1113104"/>
            <a:ext cx="947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Antenna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320799" y="11131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고주파대역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(RF)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1622430" y="1113104"/>
            <a:ext cx="2191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기저대역</a:t>
            </a:r>
            <a:r>
              <a:rPr lang="ko-KR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(Base-band)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왼쪽 중괄호 150"/>
          <p:cNvSpPr/>
          <p:nvPr/>
        </p:nvSpPr>
        <p:spPr>
          <a:xfrm rot="5400000">
            <a:off x="2575832" y="492394"/>
            <a:ext cx="267930" cy="22692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왼쪽 중괄호 151"/>
          <p:cNvSpPr/>
          <p:nvPr/>
        </p:nvSpPr>
        <p:spPr>
          <a:xfrm rot="5400000">
            <a:off x="4973852" y="869170"/>
            <a:ext cx="267930" cy="151565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왼쪽 중괄호 152"/>
          <p:cNvSpPr/>
          <p:nvPr/>
        </p:nvSpPr>
        <p:spPr>
          <a:xfrm rot="5400000">
            <a:off x="6326106" y="1061166"/>
            <a:ext cx="267930" cy="113166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03046" y="4915174"/>
            <a:ext cx="3441352" cy="299492"/>
          </a:xfrm>
          <a:prstGeom prst="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 </a:t>
            </a:r>
            <a:r>
              <a:rPr lang="en-US" altLang="ko-KR" dirty="0" err="1"/>
              <a:t>SiGe</a:t>
            </a:r>
            <a:r>
              <a:rPr lang="en-US" altLang="ko-KR" dirty="0"/>
              <a:t> HBT (2019)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2041" y="4889398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600 GHz</a:t>
            </a:r>
            <a:endParaRPr lang="ko-KR" altLang="en-US" sz="1400" dirty="0"/>
          </a:p>
        </p:txBody>
      </p:sp>
      <p:sp>
        <p:nvSpPr>
          <p:cNvPr id="154" name="직사각형 153"/>
          <p:cNvSpPr/>
          <p:nvPr/>
        </p:nvSpPr>
        <p:spPr>
          <a:xfrm>
            <a:off x="403046" y="5990792"/>
            <a:ext cx="4759504" cy="2994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 err="1">
                <a:solidFill>
                  <a:schemeClr val="tx1"/>
                </a:solidFill>
              </a:rPr>
              <a:t>InP</a:t>
            </a:r>
            <a:r>
              <a:rPr lang="en-US" altLang="ko-KR" b="1" dirty="0">
                <a:solidFill>
                  <a:schemeClr val="tx1"/>
                </a:solidFill>
              </a:rPr>
              <a:t> HEMT, HBT (2019)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403046" y="4567155"/>
            <a:ext cx="2363156" cy="299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 CMOS (SOI) (2019)</a:t>
            </a:r>
            <a:endParaRPr lang="ko-KR" alt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5144663" y="5986706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1.5 THz</a:t>
            </a:r>
            <a:endParaRPr lang="ko-KR" altLang="en-US" sz="1400" dirty="0"/>
          </a:p>
        </p:txBody>
      </p:sp>
      <p:sp>
        <p:nvSpPr>
          <p:cNvPr id="158" name="TextBox 157"/>
          <p:cNvSpPr txBox="1"/>
          <p:nvPr/>
        </p:nvSpPr>
        <p:spPr>
          <a:xfrm>
            <a:off x="2914828" y="4546125"/>
            <a:ext cx="1072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&lt; 400 GHz</a:t>
            </a:r>
            <a:endParaRPr lang="ko-KR" altLang="en-US" sz="1400" dirty="0"/>
          </a:p>
        </p:txBody>
      </p:sp>
      <p:sp>
        <p:nvSpPr>
          <p:cNvPr id="159" name="직사각형 158"/>
          <p:cNvSpPr/>
          <p:nvPr/>
        </p:nvSpPr>
        <p:spPr>
          <a:xfrm>
            <a:off x="403046" y="5266283"/>
            <a:ext cx="2706056" cy="2994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 err="1">
                <a:solidFill>
                  <a:schemeClr val="tx1"/>
                </a:solidFill>
              </a:rPr>
              <a:t>GaN</a:t>
            </a:r>
            <a:r>
              <a:rPr lang="en-US" altLang="ko-KR" b="1" dirty="0">
                <a:solidFill>
                  <a:schemeClr val="tx1"/>
                </a:solidFill>
              </a:rPr>
              <a:t> HEMT (2019)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105328" y="5258595"/>
            <a:ext cx="1072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&gt; 400 GHz</a:t>
            </a:r>
            <a:endParaRPr lang="ko-KR" altLang="en-US" sz="1400" dirty="0"/>
          </a:p>
        </p:txBody>
      </p:sp>
      <p:sp>
        <p:nvSpPr>
          <p:cNvPr id="161" name="직사각형 160"/>
          <p:cNvSpPr/>
          <p:nvPr/>
        </p:nvSpPr>
        <p:spPr>
          <a:xfrm>
            <a:off x="403046" y="5628694"/>
            <a:ext cx="4160592" cy="2994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chemeClr val="tx1"/>
                </a:solidFill>
              </a:rPr>
              <a:t> GaAs HEMT, HBT (2019)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530523" y="5595644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1 THz</a:t>
            </a:r>
            <a:endParaRPr lang="ko-KR" altLang="en-US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6431583" y="4539927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o-KR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통신용 반도체 소자</a:t>
            </a: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모서리가 둥근 직사각형 165"/>
          <p:cNvSpPr/>
          <p:nvPr/>
        </p:nvSpPr>
        <p:spPr>
          <a:xfrm>
            <a:off x="6262186" y="4500905"/>
            <a:ext cx="5496105" cy="2060418"/>
          </a:xfrm>
          <a:prstGeom prst="roundRect">
            <a:avLst>
              <a:gd name="adj" fmla="val 13177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488563" y="4894824"/>
            <a:ext cx="1763329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dirty="0"/>
              <a:t>∙ MOSFET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∙ HEMT</a:t>
            </a:r>
            <a:endParaRPr lang="en-US" altLang="ko-KR" sz="1400" dirty="0"/>
          </a:p>
          <a:p>
            <a:pPr>
              <a:lnSpc>
                <a:spcPct val="110000"/>
              </a:lnSpc>
            </a:pPr>
            <a:r>
              <a:rPr lang="en-US" altLang="ko-KR" b="1" dirty="0"/>
              <a:t>∙ HBT</a:t>
            </a:r>
            <a:endParaRPr lang="en-US" altLang="ko-KR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8898921" y="4539927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o-KR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통신용 반도체 물질</a:t>
            </a: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9023478" y="4894824"/>
            <a:ext cx="265943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b="1" dirty="0"/>
              <a:t>∙ SOI (Si-on-Insulator)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∙ Si/</a:t>
            </a:r>
            <a:r>
              <a:rPr lang="en-US" altLang="ko-KR" b="1" dirty="0" err="1"/>
              <a:t>SiGe</a:t>
            </a:r>
            <a:endParaRPr lang="en-US" altLang="ko-KR" b="1" dirty="0"/>
          </a:p>
          <a:p>
            <a:pPr>
              <a:lnSpc>
                <a:spcPct val="110000"/>
              </a:lnSpc>
            </a:pPr>
            <a:r>
              <a:rPr lang="en-US" altLang="ko-KR" b="1" dirty="0"/>
              <a:t>∙ </a:t>
            </a:r>
            <a:r>
              <a:rPr lang="en-US" altLang="ko-KR" b="1" dirty="0" err="1"/>
              <a:t>AlGaAs</a:t>
            </a:r>
            <a:r>
              <a:rPr lang="en-US" altLang="ko-KR" b="1" dirty="0"/>
              <a:t>/GaAs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∙ </a:t>
            </a:r>
            <a:r>
              <a:rPr lang="en-US" altLang="ko-KR" b="1" dirty="0" err="1"/>
              <a:t>AlGaN</a:t>
            </a:r>
            <a:r>
              <a:rPr lang="en-US" altLang="ko-KR" b="1" dirty="0"/>
              <a:t>/</a:t>
            </a:r>
            <a:r>
              <a:rPr lang="en-US" altLang="ko-KR" b="1" dirty="0" err="1"/>
              <a:t>GaN</a:t>
            </a:r>
            <a:endParaRPr lang="en-US" altLang="ko-KR" b="1" dirty="0"/>
          </a:p>
          <a:p>
            <a:pPr>
              <a:lnSpc>
                <a:spcPct val="110000"/>
              </a:lnSpc>
            </a:pPr>
            <a:r>
              <a:rPr lang="en-US" altLang="ko-KR" b="1" dirty="0"/>
              <a:t>∙ </a:t>
            </a:r>
            <a:r>
              <a:rPr lang="en-US" altLang="ko-KR" b="1" dirty="0" err="1"/>
              <a:t>InP</a:t>
            </a:r>
            <a:r>
              <a:rPr lang="en-US" altLang="ko-KR" b="1" dirty="0"/>
              <a:t>/</a:t>
            </a:r>
            <a:r>
              <a:rPr lang="en-US" altLang="ko-KR" b="1" dirty="0" err="1"/>
              <a:t>InGaAs</a:t>
            </a:r>
            <a:endParaRPr lang="en-US" altLang="ko-KR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9465850" y="277201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Communication</a:t>
            </a:r>
          </a:p>
        </p:txBody>
      </p:sp>
    </p:spTree>
    <p:extLst>
      <p:ext uri="{BB962C8B-B14F-4D97-AF65-F5344CB8AC3E}">
        <p14:creationId xmlns:p14="http://schemas.microsoft.com/office/powerpoint/2010/main" val="7223914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04971" y="277201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Power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357379" y="1081087"/>
            <a:ext cx="5005196" cy="3376613"/>
            <a:chOff x="538354" y="1271587"/>
            <a:chExt cx="6538722" cy="4462209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28" y="1271587"/>
              <a:ext cx="3309747" cy="2365555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354" y="3783901"/>
              <a:ext cx="3414522" cy="1949895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8601" y="1279950"/>
              <a:ext cx="3038475" cy="2053800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8601" y="3783900"/>
              <a:ext cx="2916138" cy="1949895"/>
            </a:xfrm>
            <a:prstGeom prst="rect">
              <a:avLst/>
            </a:prstGeom>
          </p:spPr>
        </p:pic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6" y="3971925"/>
            <a:ext cx="5426630" cy="2562225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300" y="1137584"/>
            <a:ext cx="7421104" cy="3101357"/>
          </a:xfrm>
          <a:prstGeom prst="rect">
            <a:avLst/>
          </a:prstGeom>
        </p:spPr>
      </p:pic>
      <p:grpSp>
        <p:nvGrpSpPr>
          <p:cNvPr id="28" name="그룹 27"/>
          <p:cNvGrpSpPr/>
          <p:nvPr/>
        </p:nvGrpSpPr>
        <p:grpSpPr>
          <a:xfrm>
            <a:off x="6867270" y="2119402"/>
            <a:ext cx="4885716" cy="4232830"/>
            <a:chOff x="6537070" y="2627402"/>
            <a:chExt cx="4885716" cy="4232830"/>
          </a:xfrm>
        </p:grpSpPr>
        <p:pic>
          <p:nvPicPr>
            <p:cNvPr id="18" name="그림 17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771"/>
            <a:stretch/>
          </p:blipFill>
          <p:spPr>
            <a:xfrm>
              <a:off x="6667500" y="2627402"/>
              <a:ext cx="4755286" cy="400773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425427" y="3147345"/>
              <a:ext cx="16505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① </a:t>
              </a:r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Solar panels</a:t>
              </a:r>
              <a:endParaRPr lang="ko-KR" altLang="en-US" sz="1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37070" y="6298198"/>
              <a:ext cx="95090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Inverter</a:t>
              </a:r>
              <a:endParaRPr lang="ko-KR" altLang="en-US" sz="16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31620" y="6469648"/>
              <a:ext cx="118160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Powerwall</a:t>
              </a:r>
              <a:endParaRPr lang="ko-KR" altLang="en-US" sz="16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511460" y="6275457"/>
              <a:ext cx="81919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Switch</a:t>
              </a:r>
            </a:p>
            <a:p>
              <a:pPr algn="ct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board</a:t>
              </a:r>
              <a:endParaRPr lang="ko-KR" altLang="en-US" sz="16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866224" y="6298198"/>
              <a:ext cx="1173398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Home </a:t>
              </a:r>
            </a:p>
            <a:p>
              <a:pPr algn="ctr"/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applications</a:t>
              </a:r>
              <a:endParaRPr lang="ko-KR" altLang="en-US" sz="1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14349" y="5207918"/>
              <a:ext cx="389850" cy="2607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7200" bIns="7200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②</a:t>
              </a:r>
              <a:endParaRPr lang="ko-KR" altLang="en-US" sz="16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77553" y="5217563"/>
              <a:ext cx="389850" cy="2607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7200" bIns="7200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③</a:t>
              </a:r>
              <a:endParaRPr lang="ko-KR" altLang="en-US" sz="16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719349" y="5392034"/>
              <a:ext cx="389850" cy="2607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7200" bIns="7200" rtlCol="0">
              <a:spAutoFit/>
            </a:bodyPr>
            <a:lstStyle/>
            <a:p>
              <a:r>
                <a:rPr lang="en-US" altLang="ko-KR" sz="16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④</a:t>
              </a:r>
              <a:endParaRPr lang="ko-KR" alt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9586124" y="5455534"/>
                  <a:ext cx="461985" cy="26076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tIns="7200" bIns="720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b="1" i="0" dirty="0" smtClean="0">
                            <a:latin typeface="Cambria Math" panose="02040503050406030204" pitchFamily="18" charset="0"/>
                            <a:ea typeface="+mj-ea"/>
                          </a:rPr>
                          <m:t>⑤</m:t>
                        </m:r>
                      </m:oMath>
                    </m:oMathPara>
                  </a14:m>
                  <a:endParaRPr lang="ko-KR" altLang="en-US" sz="1600" b="1" dirty="0">
                    <a:latin typeface="+mj-ea"/>
                    <a:ea typeface="+mj-ea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6124" y="5455534"/>
                  <a:ext cx="461985" cy="260762"/>
                </a:xfrm>
                <a:prstGeom prst="rect">
                  <a:avLst/>
                </a:prstGeom>
                <a:blipFill>
                  <a:blip r:embed="rId9"/>
                  <a:stretch>
                    <a:fillRect b="-2857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4059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93308" y="277201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Real Life</a:t>
            </a:r>
            <a:endParaRPr lang="ko-K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Watch Tesla's Optimus Robot Sort Objects Autonomously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4941" y="1131921"/>
            <a:ext cx="8221119" cy="4624379"/>
          </a:xfrm>
          <a:prstGeom prst="rect">
            <a:avLst/>
          </a:prstGeom>
        </p:spPr>
      </p:pic>
      <p:pic>
        <p:nvPicPr>
          <p:cNvPr id="6" name="videoplayback">
            <a:hlinkClick r:id="" action="ppaction://media"/>
            <a:extLst>
              <a:ext uri="{FF2B5EF4-FFF2-40B4-BE49-F238E27FC236}">
                <a16:creationId xmlns:a16="http://schemas.microsoft.com/office/drawing/2014/main" id="{8CB8B0A2-7007-4416-B5DB-8B3C481CE2D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18706" y="315988"/>
            <a:ext cx="3257565" cy="579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4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9697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324100" y="1016000"/>
            <a:ext cx="7474956" cy="5187455"/>
            <a:chOff x="1479544" y="958869"/>
            <a:chExt cx="8662412" cy="5717449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7333" y="1129896"/>
              <a:ext cx="7570204" cy="535980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796634" y="958869"/>
              <a:ext cx="105509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/>
                <a:t>P</a:t>
              </a:r>
              <a:r>
                <a:rPr lang="en-US" altLang="ko-KR" sz="2000" b="1" baseline="-25000" dirty="0"/>
                <a:t>OUT [W]</a:t>
              </a:r>
              <a:endParaRPr lang="ko-KR" altLang="en-US" sz="2000" b="1" baseline="-25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46870" y="1539531"/>
              <a:ext cx="72968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/>
                <a:t>10M</a:t>
              </a:r>
              <a:endParaRPr lang="ko-KR" altLang="en-US" sz="2000" b="1" baseline="-25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95950" y="2515584"/>
              <a:ext cx="5806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/>
                <a:t>1M</a:t>
              </a:r>
              <a:endParaRPr lang="ko-KR" altLang="en-US" sz="2000" b="1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79544" y="3575258"/>
              <a:ext cx="79701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/>
                <a:t>100K</a:t>
              </a:r>
              <a:endParaRPr lang="ko-KR" altLang="en-US" sz="2000" b="1" baseline="-25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28624" y="4633249"/>
              <a:ext cx="64793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/>
                <a:t>10K</a:t>
              </a:r>
              <a:endParaRPr lang="ko-KR" altLang="en-US" sz="2000" b="1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7702" y="5663916"/>
              <a:ext cx="49885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/>
                <a:t>1K</a:t>
              </a:r>
              <a:endParaRPr lang="ko-KR" altLang="en-US" sz="2000" b="1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81332" y="6276208"/>
              <a:ext cx="49885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/>
                <a:t>1K</a:t>
              </a:r>
              <a:endParaRPr lang="ko-KR" altLang="en-US" sz="2000" b="1" baseline="-25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03878" y="6276208"/>
              <a:ext cx="64793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/>
                <a:t>10K</a:t>
              </a:r>
              <a:endParaRPr lang="ko-KR" altLang="en-US" sz="2000" b="1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00925" y="6276208"/>
              <a:ext cx="79701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/>
                <a:t>100K</a:t>
              </a:r>
              <a:endParaRPr lang="ko-KR" altLang="en-US" sz="2000" b="1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55255" y="6276208"/>
              <a:ext cx="5806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/>
                <a:t>1M</a:t>
              </a:r>
              <a:endParaRPr lang="ko-KR" altLang="en-US" sz="2000" b="1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151963" y="6276208"/>
              <a:ext cx="7296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/>
                <a:t>10M</a:t>
              </a:r>
              <a:endParaRPr lang="ko-KR" altLang="en-US" sz="2000" b="1" baseline="-25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998694" y="6045830"/>
              <a:ext cx="114326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err="1"/>
                <a:t>f</a:t>
              </a:r>
              <a:r>
                <a:rPr lang="en-US" altLang="ko-KR" sz="2000" b="1" baseline="-25000" dirty="0" err="1"/>
                <a:t>SW</a:t>
              </a:r>
              <a:r>
                <a:rPr lang="en-US" altLang="ko-KR" sz="2000" b="1" dirty="0"/>
                <a:t> [Hz]</a:t>
              </a:r>
              <a:endParaRPr lang="ko-KR" altLang="en-US" sz="2000" b="1" baseline="-250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77217" y="6355517"/>
            <a:ext cx="20088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>
                <a:solidFill>
                  <a:srgbClr val="000000"/>
                </a:solidFill>
                <a:latin typeface="Pretendard"/>
              </a:rPr>
              <a:t>출처</a:t>
            </a:r>
            <a:r>
              <a:rPr lang="en-US" altLang="ko-KR" sz="1200" dirty="0">
                <a:solidFill>
                  <a:srgbClr val="000000"/>
                </a:solidFill>
                <a:latin typeface="Pretendard"/>
              </a:rPr>
              <a:t>: Infineon</a:t>
            </a:r>
            <a:r>
              <a:rPr lang="ko-KR" altLang="en-US" sz="1200" dirty="0">
                <a:solidFill>
                  <a:srgbClr val="000000"/>
                </a:solidFill>
                <a:latin typeface="Pretendard"/>
              </a:rPr>
              <a:t>社 홈페이지</a:t>
            </a:r>
            <a:endParaRPr lang="ko-KR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477432" y="1679565"/>
            <a:ext cx="30414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/>
              <a:t>전력반도체용 대표 물질</a:t>
            </a:r>
            <a:endParaRPr lang="en-US" altLang="ko-KR" sz="2000" b="1" dirty="0"/>
          </a:p>
          <a:p>
            <a:r>
              <a:rPr lang="en-US" altLang="ko-KR" sz="2000" b="1" dirty="0"/>
              <a:t>- Si,  </a:t>
            </a:r>
            <a:r>
              <a:rPr lang="en-US" altLang="ko-KR" sz="2000" b="1" dirty="0" err="1"/>
              <a:t>SiC</a:t>
            </a:r>
            <a:r>
              <a:rPr lang="en-US" altLang="ko-KR" sz="2000" b="1" dirty="0"/>
              <a:t>, </a:t>
            </a:r>
            <a:r>
              <a:rPr lang="en-US" altLang="ko-KR" sz="2000" b="1" dirty="0" err="1"/>
              <a:t>GaN</a:t>
            </a:r>
            <a:endParaRPr lang="en-US" altLang="ko-KR" sz="2000" b="1" dirty="0"/>
          </a:p>
          <a:p>
            <a:endParaRPr lang="en-US" altLang="ko-KR" sz="2000" b="1" dirty="0"/>
          </a:p>
          <a:p>
            <a:r>
              <a:rPr lang="ko-KR" altLang="en-US" sz="2000" b="1" dirty="0"/>
              <a:t>전력반도체용 소자</a:t>
            </a:r>
            <a:endParaRPr lang="en-US" altLang="ko-KR" sz="2000" b="1" dirty="0"/>
          </a:p>
          <a:p>
            <a:r>
              <a:rPr lang="en-US" altLang="ko-KR" sz="2000" b="1" dirty="0"/>
              <a:t>- IGBT, HEMT, BJT</a:t>
            </a:r>
            <a:endParaRPr lang="ko-KR" altLang="en-US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704971" y="277201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Power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200519" y="1504736"/>
            <a:ext cx="3216782" cy="2042484"/>
          </a:xfrm>
          <a:prstGeom prst="roundRect">
            <a:avLst>
              <a:gd name="adj" fmla="val 13177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49499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C34792-3352-43E6-AB1D-D3070928D212}"/>
              </a:ext>
            </a:extLst>
          </p:cNvPr>
          <p:cNvSpPr txBox="1"/>
          <p:nvPr/>
        </p:nvSpPr>
        <p:spPr>
          <a:xfrm>
            <a:off x="0" y="262890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/>
              <a:t>4. </a:t>
            </a:r>
            <a:r>
              <a:rPr lang="ko-KR" altLang="en-US" sz="6000" b="1" dirty="0"/>
              <a:t>차량 및 디스플레이</a:t>
            </a:r>
          </a:p>
        </p:txBody>
      </p:sp>
    </p:spTree>
    <p:extLst>
      <p:ext uri="{BB962C8B-B14F-4D97-AF65-F5344CB8AC3E}">
        <p14:creationId xmlns:p14="http://schemas.microsoft.com/office/powerpoint/2010/main" val="8373946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86220" y="277201"/>
            <a:ext cx="1356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Vehicle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34856" y="1337862"/>
            <a:ext cx="273504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b="1" dirty="0"/>
              <a:t>AP, MCU</a:t>
            </a:r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r>
              <a:rPr lang="en-US" altLang="ko-KR" b="1" dirty="0"/>
              <a:t>- AI</a:t>
            </a:r>
            <a:r>
              <a:rPr lang="ko-KR" altLang="en-US" b="1" dirty="0"/>
              <a:t>가속 </a:t>
            </a:r>
            <a:r>
              <a:rPr lang="en-US" altLang="ko-KR" b="1" dirty="0"/>
              <a:t>chip (Si</a:t>
            </a:r>
            <a:r>
              <a:rPr lang="ko-KR" altLang="en-US" b="1" dirty="0"/>
              <a:t>반도체</a:t>
            </a:r>
            <a:r>
              <a:rPr lang="en-US" altLang="ko-KR" b="1" dirty="0"/>
              <a:t>)</a:t>
            </a:r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r>
              <a:rPr lang="ko-KR" altLang="en-US" b="1" dirty="0"/>
              <a:t>각종 고해상도 센서</a:t>
            </a: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r>
              <a:rPr lang="en-US" altLang="ko-KR" b="1" dirty="0"/>
              <a:t>- </a:t>
            </a:r>
            <a:r>
              <a:rPr lang="ko-KR" altLang="en-US" b="1" dirty="0"/>
              <a:t>카메라 </a:t>
            </a:r>
            <a:r>
              <a:rPr lang="en-US" altLang="ko-KR" b="1" dirty="0"/>
              <a:t>(IR, Visible)</a:t>
            </a:r>
          </a:p>
          <a:p>
            <a:pPr>
              <a:lnSpc>
                <a:spcPct val="80000"/>
              </a:lnSpc>
            </a:pPr>
            <a:r>
              <a:rPr lang="en-US" altLang="ko-KR" b="1" dirty="0"/>
              <a:t>   : Si, Ge, </a:t>
            </a:r>
            <a:r>
              <a:rPr lang="en-US" altLang="ko-KR" b="1" dirty="0" err="1"/>
              <a:t>InGaAs</a:t>
            </a:r>
            <a:r>
              <a:rPr lang="en-US" altLang="ko-KR" b="1" dirty="0"/>
              <a:t>,,</a:t>
            </a:r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r>
              <a:rPr lang="en-US" altLang="ko-KR" b="1" dirty="0"/>
              <a:t>- </a:t>
            </a:r>
            <a:r>
              <a:rPr lang="ko-KR" altLang="en-US" b="1" dirty="0"/>
              <a:t>레이다 </a:t>
            </a:r>
            <a:r>
              <a:rPr lang="en-US" altLang="ko-KR" b="1" dirty="0"/>
              <a:t>(Radar)</a:t>
            </a:r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endParaRPr lang="en-US" altLang="ko-KR" b="1" dirty="0"/>
          </a:p>
          <a:p>
            <a:pPr>
              <a:lnSpc>
                <a:spcPct val="80000"/>
              </a:lnSpc>
            </a:pPr>
            <a:r>
              <a:rPr lang="en-US" altLang="ko-KR" b="1" dirty="0"/>
              <a:t>- </a:t>
            </a:r>
            <a:r>
              <a:rPr lang="ko-KR" altLang="en-US" b="1" dirty="0"/>
              <a:t>라이다 </a:t>
            </a:r>
            <a:r>
              <a:rPr lang="en-US" altLang="ko-KR" b="1" dirty="0"/>
              <a:t>(LIDAR)</a:t>
            </a:r>
          </a:p>
          <a:p>
            <a:pPr marL="285750" indent="-285750">
              <a:lnSpc>
                <a:spcPct val="80000"/>
              </a:lnSpc>
              <a:buFontTx/>
              <a:buChar char="-"/>
            </a:pPr>
            <a:endParaRPr lang="en-US" altLang="ko-KR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393191" y="1024129"/>
            <a:ext cx="8577073" cy="5449824"/>
            <a:chOff x="393191" y="1534871"/>
            <a:chExt cx="7606665" cy="4939081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3191" y="1534871"/>
              <a:ext cx="7606665" cy="4939081"/>
            </a:xfrm>
            <a:prstGeom prst="rect">
              <a:avLst/>
            </a:prstGeom>
          </p:spPr>
        </p:pic>
        <p:grpSp>
          <p:nvGrpSpPr>
            <p:cNvPr id="13" name="그룹 12"/>
            <p:cNvGrpSpPr/>
            <p:nvPr/>
          </p:nvGrpSpPr>
          <p:grpSpPr>
            <a:xfrm rot="20423335">
              <a:off x="6651318" y="3274411"/>
              <a:ext cx="849297" cy="864096"/>
              <a:chOff x="770375" y="4869160"/>
              <a:chExt cx="849297" cy="864096"/>
            </a:xfrm>
          </p:grpSpPr>
          <p:grpSp>
            <p:nvGrpSpPr>
              <p:cNvPr id="14" name="그룹 13"/>
              <p:cNvGrpSpPr/>
              <p:nvPr/>
            </p:nvGrpSpPr>
            <p:grpSpPr>
              <a:xfrm>
                <a:off x="770375" y="4869160"/>
                <a:ext cx="849297" cy="864096"/>
                <a:chOff x="770375" y="4869160"/>
                <a:chExt cx="849297" cy="864096"/>
              </a:xfrm>
            </p:grpSpPr>
            <p:sp>
              <p:nvSpPr>
                <p:cNvPr id="16" name="원호 15"/>
                <p:cNvSpPr/>
                <p:nvPr/>
              </p:nvSpPr>
              <p:spPr>
                <a:xfrm>
                  <a:off x="827584" y="4869160"/>
                  <a:ext cx="792088" cy="864096"/>
                </a:xfrm>
                <a:prstGeom prst="arc">
                  <a:avLst>
                    <a:gd name="adj1" fmla="val 16200000"/>
                    <a:gd name="adj2" fmla="val 21200478"/>
                  </a:avLst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원호 16"/>
                <p:cNvSpPr/>
                <p:nvPr/>
              </p:nvSpPr>
              <p:spPr>
                <a:xfrm>
                  <a:off x="799004" y="4945937"/>
                  <a:ext cx="734343" cy="757007"/>
                </a:xfrm>
                <a:prstGeom prst="arc">
                  <a:avLst>
                    <a:gd name="adj1" fmla="val 16605421"/>
                    <a:gd name="adj2" fmla="val 20959223"/>
                  </a:avLst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원호 17"/>
                <p:cNvSpPr/>
                <p:nvPr/>
              </p:nvSpPr>
              <p:spPr>
                <a:xfrm>
                  <a:off x="770375" y="5013176"/>
                  <a:ext cx="676647" cy="644897"/>
                </a:xfrm>
                <a:prstGeom prst="arc">
                  <a:avLst>
                    <a:gd name="adj1" fmla="val 17221097"/>
                    <a:gd name="adj2" fmla="val 21053713"/>
                  </a:avLst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" name="타원 14"/>
              <p:cNvSpPr/>
              <p:nvPr/>
            </p:nvSpPr>
            <p:spPr>
              <a:xfrm>
                <a:off x="1181099" y="5135186"/>
                <a:ext cx="136253" cy="13213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7101672" y="2700472"/>
              <a:ext cx="8755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V2X</a:t>
              </a:r>
            </a:p>
            <a:p>
              <a:r>
                <a:rPr lang="en-US" altLang="ko-KR" sz="16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Comm.</a:t>
              </a:r>
              <a:endParaRPr lang="ko-KR" altLang="en-US" sz="16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6962989" y="2142736"/>
              <a:ext cx="100681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FFFF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latency</a:t>
              </a:r>
            </a:p>
            <a:p>
              <a:pPr algn="ctr"/>
              <a:r>
                <a:rPr lang="en-US" altLang="ko-KR" sz="1600" b="1" dirty="0">
                  <a:solidFill>
                    <a:srgbClr val="FFFF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of &lt;1ms</a:t>
              </a: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285369" y="1536192"/>
              <a:ext cx="125181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500" b="1" dirty="0">
                  <a:solidFill>
                    <a:srgbClr val="FFFF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“300 TOPS </a:t>
              </a:r>
            </a:p>
            <a:p>
              <a:r>
                <a:rPr lang="en-US" altLang="ko-KR" sz="1500" b="1" dirty="0">
                  <a:solidFill>
                    <a:srgbClr val="FFFF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for Level 5”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973613" y="6526734"/>
            <a:ext cx="4152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 반도체 산학연 교류 워크샵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한양대 권오경교수님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2019</a:t>
            </a:r>
            <a:endParaRPr lang="ko-KR" altLang="en-US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736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691"/>
            <a:ext cx="12145067" cy="540547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94594" y="6371567"/>
            <a:ext cx="50440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[SK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하이닉스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] CMOS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이미지 센서의 </a:t>
            </a:r>
            <a:r>
              <a:rPr lang="ko-KR" altLang="en-US" sz="1200" dirty="0" err="1">
                <a:solidFill>
                  <a:schemeClr val="bg1">
                    <a:lumMod val="50000"/>
                  </a:schemeClr>
                </a:solidFill>
                <a:hlinkClick r:id="rId3"/>
              </a:rPr>
              <a:t>메타비전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: The Eye Beyond the Eye</a:t>
            </a:r>
            <a:endParaRPr lang="ko-KR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86220" y="277201"/>
            <a:ext cx="1356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Vehicle</a:t>
            </a:r>
          </a:p>
        </p:txBody>
      </p:sp>
    </p:spTree>
    <p:extLst>
      <p:ext uri="{BB962C8B-B14F-4D97-AF65-F5344CB8AC3E}">
        <p14:creationId xmlns:p14="http://schemas.microsoft.com/office/powerpoint/2010/main" val="21542859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DDDA248-078B-40F7-BC15-748C414CC7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4071" y="2057400"/>
            <a:ext cx="7452320" cy="4228334"/>
          </a:xfrm>
          <a:prstGeom prst="rect">
            <a:avLst/>
          </a:prstGeom>
        </p:spPr>
      </p:pic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F202D087-9DE7-4151-B594-066828648BBE}"/>
              </a:ext>
            </a:extLst>
          </p:cNvPr>
          <p:cNvSpPr txBox="1">
            <a:spLocks/>
          </p:cNvSpPr>
          <p:nvPr/>
        </p:nvSpPr>
        <p:spPr>
          <a:xfrm>
            <a:off x="0" y="985513"/>
            <a:ext cx="12192000" cy="63738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Georgia"/>
              <a:buChar char="•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 baseline="0">
                <a:solidFill>
                  <a:srgbClr val="293879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None/>
            </a:pPr>
            <a:r>
              <a:rPr lang="en-US" altLang="ko-KR" sz="2800" dirty="0"/>
              <a:t>[</a:t>
            </a:r>
            <a:r>
              <a:rPr lang="ko-KR" altLang="en-US" sz="2800" dirty="0"/>
              <a:t>참고</a:t>
            </a:r>
            <a:r>
              <a:rPr lang="en-US" altLang="ko-KR" sz="2800" dirty="0"/>
              <a:t>] Photo Diode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51ED5A-1EB7-4CFB-9FA0-6F892DDA3590}"/>
              </a:ext>
            </a:extLst>
          </p:cNvPr>
          <p:cNvSpPr txBox="1"/>
          <p:nvPr/>
        </p:nvSpPr>
        <p:spPr>
          <a:xfrm>
            <a:off x="10586220" y="277201"/>
            <a:ext cx="1356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Vehicle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7623538D-AAE7-4B68-BC9D-53760D2B9A74}"/>
              </a:ext>
            </a:extLst>
          </p:cNvPr>
          <p:cNvGrpSpPr/>
          <p:nvPr/>
        </p:nvGrpSpPr>
        <p:grpSpPr>
          <a:xfrm>
            <a:off x="8859747" y="1323434"/>
            <a:ext cx="2476363" cy="653921"/>
            <a:chOff x="9163283" y="473392"/>
            <a:chExt cx="2476363" cy="653921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9B0A2B87-F29D-4D19-BD50-C84A3D9A6A33}"/>
                </a:ext>
              </a:extLst>
            </p:cNvPr>
            <p:cNvGrpSpPr/>
            <p:nvPr/>
          </p:nvGrpSpPr>
          <p:grpSpPr>
            <a:xfrm>
              <a:off x="9163283" y="485773"/>
              <a:ext cx="887771" cy="641539"/>
              <a:chOff x="10885203" y="1978195"/>
              <a:chExt cx="1204859" cy="815185"/>
            </a:xfrm>
          </p:grpSpPr>
          <p:sp>
            <p:nvSpPr>
              <p:cNvPr id="53" name="타원 52">
                <a:extLst>
                  <a:ext uri="{FF2B5EF4-FFF2-40B4-BE49-F238E27FC236}">
                    <a16:creationId xmlns:a16="http://schemas.microsoft.com/office/drawing/2014/main" id="{A6AB8C08-85C8-41E6-8479-B99C88501E6C}"/>
                  </a:ext>
                </a:extLst>
              </p:cNvPr>
              <p:cNvSpPr/>
              <p:nvPr/>
            </p:nvSpPr>
            <p:spPr>
              <a:xfrm>
                <a:off x="12014539" y="2478343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>
                <a:extLst>
                  <a:ext uri="{FF2B5EF4-FFF2-40B4-BE49-F238E27FC236}">
                    <a16:creationId xmlns:a16="http://schemas.microsoft.com/office/drawing/2014/main" id="{753DCAF0-D1F5-457C-B1B4-483EFE7A19FE}"/>
                  </a:ext>
                </a:extLst>
              </p:cNvPr>
              <p:cNvSpPr/>
              <p:nvPr/>
            </p:nvSpPr>
            <p:spPr>
              <a:xfrm>
                <a:off x="12011480" y="2602741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타원 54">
                <a:extLst>
                  <a:ext uri="{FF2B5EF4-FFF2-40B4-BE49-F238E27FC236}">
                    <a16:creationId xmlns:a16="http://schemas.microsoft.com/office/drawing/2014/main" id="{A9FF504C-E658-46C3-BD94-0F0EDBD39C23}"/>
                  </a:ext>
                </a:extLst>
              </p:cNvPr>
              <p:cNvSpPr/>
              <p:nvPr/>
            </p:nvSpPr>
            <p:spPr>
              <a:xfrm>
                <a:off x="11773940" y="2476500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타원 55">
                <a:extLst>
                  <a:ext uri="{FF2B5EF4-FFF2-40B4-BE49-F238E27FC236}">
                    <a16:creationId xmlns:a16="http://schemas.microsoft.com/office/drawing/2014/main" id="{D84A563A-B9B8-4CD3-899F-79689A9D9044}"/>
                  </a:ext>
                </a:extLst>
              </p:cNvPr>
              <p:cNvSpPr/>
              <p:nvPr/>
            </p:nvSpPr>
            <p:spPr>
              <a:xfrm>
                <a:off x="11642025" y="2478343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타원 56">
                <a:extLst>
                  <a:ext uri="{FF2B5EF4-FFF2-40B4-BE49-F238E27FC236}">
                    <a16:creationId xmlns:a16="http://schemas.microsoft.com/office/drawing/2014/main" id="{E3EED4E1-A682-40FE-BC17-3656A2110617}"/>
                  </a:ext>
                </a:extLst>
              </p:cNvPr>
              <p:cNvSpPr/>
              <p:nvPr/>
            </p:nvSpPr>
            <p:spPr>
              <a:xfrm>
                <a:off x="11638965" y="2602741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타원 57">
                <a:extLst>
                  <a:ext uri="{FF2B5EF4-FFF2-40B4-BE49-F238E27FC236}">
                    <a16:creationId xmlns:a16="http://schemas.microsoft.com/office/drawing/2014/main" id="{7F7F2B30-00B3-42E9-A407-C83CF69FD341}"/>
                  </a:ext>
                </a:extLst>
              </p:cNvPr>
              <p:cNvSpPr/>
              <p:nvPr/>
            </p:nvSpPr>
            <p:spPr>
              <a:xfrm>
                <a:off x="11401425" y="2476500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타원 58">
                <a:extLst>
                  <a:ext uri="{FF2B5EF4-FFF2-40B4-BE49-F238E27FC236}">
                    <a16:creationId xmlns:a16="http://schemas.microsoft.com/office/drawing/2014/main" id="{2E0151CF-7323-4A92-B660-74F02DBE922D}"/>
                  </a:ext>
                </a:extLst>
              </p:cNvPr>
              <p:cNvSpPr/>
              <p:nvPr/>
            </p:nvSpPr>
            <p:spPr>
              <a:xfrm>
                <a:off x="11260777" y="2478343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>
                <a:extLst>
                  <a:ext uri="{FF2B5EF4-FFF2-40B4-BE49-F238E27FC236}">
                    <a16:creationId xmlns:a16="http://schemas.microsoft.com/office/drawing/2014/main" id="{04800A8D-34F0-4C3E-A5CE-39C90F51645D}"/>
                  </a:ext>
                </a:extLst>
              </p:cNvPr>
              <p:cNvSpPr/>
              <p:nvPr/>
            </p:nvSpPr>
            <p:spPr>
              <a:xfrm>
                <a:off x="11257718" y="2602741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타원 60">
                <a:extLst>
                  <a:ext uri="{FF2B5EF4-FFF2-40B4-BE49-F238E27FC236}">
                    <a16:creationId xmlns:a16="http://schemas.microsoft.com/office/drawing/2014/main" id="{D65240DA-9FFA-4E5A-A50C-846C37D8D16C}"/>
                  </a:ext>
                </a:extLst>
              </p:cNvPr>
              <p:cNvSpPr/>
              <p:nvPr/>
            </p:nvSpPr>
            <p:spPr>
              <a:xfrm>
                <a:off x="11020178" y="2476500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타원 61">
                <a:extLst>
                  <a:ext uri="{FF2B5EF4-FFF2-40B4-BE49-F238E27FC236}">
                    <a16:creationId xmlns:a16="http://schemas.microsoft.com/office/drawing/2014/main" id="{7043B245-5D1A-433B-AE1F-4A1DE8BD779E}"/>
                  </a:ext>
                </a:extLst>
              </p:cNvPr>
              <p:cNvSpPr/>
              <p:nvPr/>
            </p:nvSpPr>
            <p:spPr>
              <a:xfrm>
                <a:off x="10888263" y="2478343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타원 62">
                <a:extLst>
                  <a:ext uri="{FF2B5EF4-FFF2-40B4-BE49-F238E27FC236}">
                    <a16:creationId xmlns:a16="http://schemas.microsoft.com/office/drawing/2014/main" id="{CD14F94F-8055-4662-BB07-9B9CCD152DD5}"/>
                  </a:ext>
                </a:extLst>
              </p:cNvPr>
              <p:cNvSpPr/>
              <p:nvPr/>
            </p:nvSpPr>
            <p:spPr>
              <a:xfrm>
                <a:off x="10885203" y="2602741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>
                <a:extLst>
                  <a:ext uri="{FF2B5EF4-FFF2-40B4-BE49-F238E27FC236}">
                    <a16:creationId xmlns:a16="http://schemas.microsoft.com/office/drawing/2014/main" id="{7F80C13D-04DC-4901-8E2A-2CF77FFC4FFF}"/>
                  </a:ext>
                </a:extLst>
              </p:cNvPr>
              <p:cNvSpPr/>
              <p:nvPr/>
            </p:nvSpPr>
            <p:spPr>
              <a:xfrm rot="16022276">
                <a:off x="11890810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>
                <a:extLst>
                  <a:ext uri="{FF2B5EF4-FFF2-40B4-BE49-F238E27FC236}">
                    <a16:creationId xmlns:a16="http://schemas.microsoft.com/office/drawing/2014/main" id="{EA40DCC1-0161-4EF5-A828-4F9D2C4AB3EE}"/>
                  </a:ext>
                </a:extLst>
              </p:cNvPr>
              <p:cNvSpPr/>
              <p:nvPr/>
            </p:nvSpPr>
            <p:spPr>
              <a:xfrm rot="16022276">
                <a:off x="11765874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타원 65">
                <a:extLst>
                  <a:ext uri="{FF2B5EF4-FFF2-40B4-BE49-F238E27FC236}">
                    <a16:creationId xmlns:a16="http://schemas.microsoft.com/office/drawing/2014/main" id="{D924EEE1-22C9-470F-9C64-B7C8653E1A5B}"/>
                  </a:ext>
                </a:extLst>
              </p:cNvPr>
              <p:cNvSpPr/>
              <p:nvPr/>
            </p:nvSpPr>
            <p:spPr>
              <a:xfrm rot="16022276">
                <a:off x="11890809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타원 66">
                <a:extLst>
                  <a:ext uri="{FF2B5EF4-FFF2-40B4-BE49-F238E27FC236}">
                    <a16:creationId xmlns:a16="http://schemas.microsoft.com/office/drawing/2014/main" id="{8A572BC8-34EE-4F60-8EF9-C8C836365A20}"/>
                  </a:ext>
                </a:extLst>
              </p:cNvPr>
              <p:cNvSpPr/>
              <p:nvPr/>
            </p:nvSpPr>
            <p:spPr>
              <a:xfrm rot="16022276">
                <a:off x="11765873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>
                <a:extLst>
                  <a:ext uri="{FF2B5EF4-FFF2-40B4-BE49-F238E27FC236}">
                    <a16:creationId xmlns:a16="http://schemas.microsoft.com/office/drawing/2014/main" id="{42FB8606-0B81-42BF-B4C8-A5AA5F977AC2}"/>
                  </a:ext>
                </a:extLst>
              </p:cNvPr>
              <p:cNvSpPr/>
              <p:nvPr/>
            </p:nvSpPr>
            <p:spPr>
              <a:xfrm rot="16022276">
                <a:off x="11519201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타원 68">
                <a:extLst>
                  <a:ext uri="{FF2B5EF4-FFF2-40B4-BE49-F238E27FC236}">
                    <a16:creationId xmlns:a16="http://schemas.microsoft.com/office/drawing/2014/main" id="{E0CCEB15-947B-426A-AEEB-98001117C544}"/>
                  </a:ext>
                </a:extLst>
              </p:cNvPr>
              <p:cNvSpPr/>
              <p:nvPr/>
            </p:nvSpPr>
            <p:spPr>
              <a:xfrm rot="16022276">
                <a:off x="11394265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타원 69">
                <a:extLst>
                  <a:ext uri="{FF2B5EF4-FFF2-40B4-BE49-F238E27FC236}">
                    <a16:creationId xmlns:a16="http://schemas.microsoft.com/office/drawing/2014/main" id="{9E89F827-295D-4778-AD1E-AAF525EE3758}"/>
                  </a:ext>
                </a:extLst>
              </p:cNvPr>
              <p:cNvSpPr/>
              <p:nvPr/>
            </p:nvSpPr>
            <p:spPr>
              <a:xfrm rot="16022276">
                <a:off x="11519200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타원 70">
                <a:extLst>
                  <a:ext uri="{FF2B5EF4-FFF2-40B4-BE49-F238E27FC236}">
                    <a16:creationId xmlns:a16="http://schemas.microsoft.com/office/drawing/2014/main" id="{16E11220-3A3D-48B1-8A38-A75FAB8B85EB}"/>
                  </a:ext>
                </a:extLst>
              </p:cNvPr>
              <p:cNvSpPr/>
              <p:nvPr/>
            </p:nvSpPr>
            <p:spPr>
              <a:xfrm rot="16022276">
                <a:off x="11394264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타원 71">
                <a:extLst>
                  <a:ext uri="{FF2B5EF4-FFF2-40B4-BE49-F238E27FC236}">
                    <a16:creationId xmlns:a16="http://schemas.microsoft.com/office/drawing/2014/main" id="{1D363C84-FBBF-4D4F-B744-B4F17F4D5627}"/>
                  </a:ext>
                </a:extLst>
              </p:cNvPr>
              <p:cNvSpPr/>
              <p:nvPr/>
            </p:nvSpPr>
            <p:spPr>
              <a:xfrm rot="16022276">
                <a:off x="11133502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6AAE10A7-B806-45D7-92B7-8F8D916E6A1E}"/>
                  </a:ext>
                </a:extLst>
              </p:cNvPr>
              <p:cNvSpPr/>
              <p:nvPr/>
            </p:nvSpPr>
            <p:spPr>
              <a:xfrm rot="16022276">
                <a:off x="11008566" y="234835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F7DE3C06-AA3D-4F39-BE00-9572D0259043}"/>
                  </a:ext>
                </a:extLst>
              </p:cNvPr>
              <p:cNvSpPr/>
              <p:nvPr/>
            </p:nvSpPr>
            <p:spPr>
              <a:xfrm rot="16022276">
                <a:off x="11133501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타원 74">
                <a:extLst>
                  <a:ext uri="{FF2B5EF4-FFF2-40B4-BE49-F238E27FC236}">
                    <a16:creationId xmlns:a16="http://schemas.microsoft.com/office/drawing/2014/main" id="{A60C3F5C-D364-4772-883E-55E4C8BBD0C9}"/>
                  </a:ext>
                </a:extLst>
              </p:cNvPr>
              <p:cNvSpPr/>
              <p:nvPr/>
            </p:nvSpPr>
            <p:spPr>
              <a:xfrm rot="16022276">
                <a:off x="11008565" y="271818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타원 75">
                <a:extLst>
                  <a:ext uri="{FF2B5EF4-FFF2-40B4-BE49-F238E27FC236}">
                    <a16:creationId xmlns:a16="http://schemas.microsoft.com/office/drawing/2014/main" id="{6BA8049F-CA96-499A-AA4E-62DF2CFC6193}"/>
                  </a:ext>
                </a:extLst>
              </p:cNvPr>
              <p:cNvSpPr/>
              <p:nvPr/>
            </p:nvSpPr>
            <p:spPr>
              <a:xfrm>
                <a:off x="12014539" y="2108512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>
                <a:extLst>
                  <a:ext uri="{FF2B5EF4-FFF2-40B4-BE49-F238E27FC236}">
                    <a16:creationId xmlns:a16="http://schemas.microsoft.com/office/drawing/2014/main" id="{6DB13101-9D67-40E2-B240-925A219D58DE}"/>
                  </a:ext>
                </a:extLst>
              </p:cNvPr>
              <p:cNvSpPr/>
              <p:nvPr/>
            </p:nvSpPr>
            <p:spPr>
              <a:xfrm>
                <a:off x="12011480" y="223291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타원 77">
                <a:extLst>
                  <a:ext uri="{FF2B5EF4-FFF2-40B4-BE49-F238E27FC236}">
                    <a16:creationId xmlns:a16="http://schemas.microsoft.com/office/drawing/2014/main" id="{5F13FC3F-4483-4808-939E-54B75504A782}"/>
                  </a:ext>
                </a:extLst>
              </p:cNvPr>
              <p:cNvSpPr/>
              <p:nvPr/>
            </p:nvSpPr>
            <p:spPr>
              <a:xfrm>
                <a:off x="11773940" y="2106669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타원 78">
                <a:extLst>
                  <a:ext uri="{FF2B5EF4-FFF2-40B4-BE49-F238E27FC236}">
                    <a16:creationId xmlns:a16="http://schemas.microsoft.com/office/drawing/2014/main" id="{F733E774-EB9E-40C4-9B9D-F32008527BBB}"/>
                  </a:ext>
                </a:extLst>
              </p:cNvPr>
              <p:cNvSpPr/>
              <p:nvPr/>
            </p:nvSpPr>
            <p:spPr>
              <a:xfrm>
                <a:off x="11642025" y="2108512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타원 79">
                <a:extLst>
                  <a:ext uri="{FF2B5EF4-FFF2-40B4-BE49-F238E27FC236}">
                    <a16:creationId xmlns:a16="http://schemas.microsoft.com/office/drawing/2014/main" id="{AD7D5649-9D05-4CD3-80D8-4038316BC8E0}"/>
                  </a:ext>
                </a:extLst>
              </p:cNvPr>
              <p:cNvSpPr/>
              <p:nvPr/>
            </p:nvSpPr>
            <p:spPr>
              <a:xfrm>
                <a:off x="11638965" y="223291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>
                <a:extLst>
                  <a:ext uri="{FF2B5EF4-FFF2-40B4-BE49-F238E27FC236}">
                    <a16:creationId xmlns:a16="http://schemas.microsoft.com/office/drawing/2014/main" id="{811A8ABB-603B-453C-AF5D-31B3B7382DAE}"/>
                  </a:ext>
                </a:extLst>
              </p:cNvPr>
              <p:cNvSpPr/>
              <p:nvPr/>
            </p:nvSpPr>
            <p:spPr>
              <a:xfrm>
                <a:off x="11401425" y="2106669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>
                <a:extLst>
                  <a:ext uri="{FF2B5EF4-FFF2-40B4-BE49-F238E27FC236}">
                    <a16:creationId xmlns:a16="http://schemas.microsoft.com/office/drawing/2014/main" id="{83DBDFA7-57D7-4960-91A5-3E80AADFDFE6}"/>
                  </a:ext>
                </a:extLst>
              </p:cNvPr>
              <p:cNvSpPr/>
              <p:nvPr/>
            </p:nvSpPr>
            <p:spPr>
              <a:xfrm>
                <a:off x="11260777" y="2108512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>
                <a:extLst>
                  <a:ext uri="{FF2B5EF4-FFF2-40B4-BE49-F238E27FC236}">
                    <a16:creationId xmlns:a16="http://schemas.microsoft.com/office/drawing/2014/main" id="{7B97B6A1-6D2F-4222-AD82-80D198463FAE}"/>
                  </a:ext>
                </a:extLst>
              </p:cNvPr>
              <p:cNvSpPr/>
              <p:nvPr/>
            </p:nvSpPr>
            <p:spPr>
              <a:xfrm>
                <a:off x="11257718" y="223291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타원 83">
                <a:extLst>
                  <a:ext uri="{FF2B5EF4-FFF2-40B4-BE49-F238E27FC236}">
                    <a16:creationId xmlns:a16="http://schemas.microsoft.com/office/drawing/2014/main" id="{3B3ECC82-13C5-49AD-B4BA-B7BC3BF0238D}"/>
                  </a:ext>
                </a:extLst>
              </p:cNvPr>
              <p:cNvSpPr/>
              <p:nvPr/>
            </p:nvSpPr>
            <p:spPr>
              <a:xfrm>
                <a:off x="11020178" y="2106669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타원 84">
                <a:extLst>
                  <a:ext uri="{FF2B5EF4-FFF2-40B4-BE49-F238E27FC236}">
                    <a16:creationId xmlns:a16="http://schemas.microsoft.com/office/drawing/2014/main" id="{DFAF72F7-88B4-46D2-B0AB-28FD2ABA805C}"/>
                  </a:ext>
                </a:extLst>
              </p:cNvPr>
              <p:cNvSpPr/>
              <p:nvPr/>
            </p:nvSpPr>
            <p:spPr>
              <a:xfrm>
                <a:off x="10888263" y="2108512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타원 85">
                <a:extLst>
                  <a:ext uri="{FF2B5EF4-FFF2-40B4-BE49-F238E27FC236}">
                    <a16:creationId xmlns:a16="http://schemas.microsoft.com/office/drawing/2014/main" id="{E02914DA-B8B1-4831-BCA2-4CF6C1D3FBAA}"/>
                  </a:ext>
                </a:extLst>
              </p:cNvPr>
              <p:cNvSpPr/>
              <p:nvPr/>
            </p:nvSpPr>
            <p:spPr>
              <a:xfrm>
                <a:off x="10885203" y="223291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타원 86">
                <a:extLst>
                  <a:ext uri="{FF2B5EF4-FFF2-40B4-BE49-F238E27FC236}">
                    <a16:creationId xmlns:a16="http://schemas.microsoft.com/office/drawing/2014/main" id="{5E3A4201-91BB-4358-88EA-14A9D6C21D1D}"/>
                  </a:ext>
                </a:extLst>
              </p:cNvPr>
              <p:cNvSpPr/>
              <p:nvPr/>
            </p:nvSpPr>
            <p:spPr>
              <a:xfrm rot="16022276">
                <a:off x="11890810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타원 87">
                <a:extLst>
                  <a:ext uri="{FF2B5EF4-FFF2-40B4-BE49-F238E27FC236}">
                    <a16:creationId xmlns:a16="http://schemas.microsoft.com/office/drawing/2014/main" id="{EBC4D438-663C-4348-BAA2-231FF8177489}"/>
                  </a:ext>
                </a:extLst>
              </p:cNvPr>
              <p:cNvSpPr/>
              <p:nvPr/>
            </p:nvSpPr>
            <p:spPr>
              <a:xfrm rot="16022276">
                <a:off x="11765874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타원 88">
                <a:extLst>
                  <a:ext uri="{FF2B5EF4-FFF2-40B4-BE49-F238E27FC236}">
                    <a16:creationId xmlns:a16="http://schemas.microsoft.com/office/drawing/2014/main" id="{3AA5D986-F40F-4B6D-9335-81D04CE03A1B}"/>
                  </a:ext>
                </a:extLst>
              </p:cNvPr>
              <p:cNvSpPr/>
              <p:nvPr/>
            </p:nvSpPr>
            <p:spPr>
              <a:xfrm rot="16022276">
                <a:off x="11519201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타원 89">
                <a:extLst>
                  <a:ext uri="{FF2B5EF4-FFF2-40B4-BE49-F238E27FC236}">
                    <a16:creationId xmlns:a16="http://schemas.microsoft.com/office/drawing/2014/main" id="{1D5B9192-8231-41D2-B821-5B58A6F3A413}"/>
                  </a:ext>
                </a:extLst>
              </p:cNvPr>
              <p:cNvSpPr/>
              <p:nvPr/>
            </p:nvSpPr>
            <p:spPr>
              <a:xfrm rot="16022276">
                <a:off x="11394265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타원 90">
                <a:extLst>
                  <a:ext uri="{FF2B5EF4-FFF2-40B4-BE49-F238E27FC236}">
                    <a16:creationId xmlns:a16="http://schemas.microsoft.com/office/drawing/2014/main" id="{CAC79639-20ED-4F9C-B5C1-990EBFCC1A4F}"/>
                  </a:ext>
                </a:extLst>
              </p:cNvPr>
              <p:cNvSpPr/>
              <p:nvPr/>
            </p:nvSpPr>
            <p:spPr>
              <a:xfrm rot="16022276">
                <a:off x="11133502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타원 91">
                <a:extLst>
                  <a:ext uri="{FF2B5EF4-FFF2-40B4-BE49-F238E27FC236}">
                    <a16:creationId xmlns:a16="http://schemas.microsoft.com/office/drawing/2014/main" id="{801CBC60-9BA5-4C65-A70C-633F0090600F}"/>
                  </a:ext>
                </a:extLst>
              </p:cNvPr>
              <p:cNvSpPr/>
              <p:nvPr/>
            </p:nvSpPr>
            <p:spPr>
              <a:xfrm rot="16022276">
                <a:off x="11008566" y="197852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화살표: 오른쪽 9">
              <a:extLst>
                <a:ext uri="{FF2B5EF4-FFF2-40B4-BE49-F238E27FC236}">
                  <a16:creationId xmlns:a16="http://schemas.microsoft.com/office/drawing/2014/main" id="{1F1C4F09-8EEB-454A-AC68-4C0BED66E16F}"/>
                </a:ext>
              </a:extLst>
            </p:cNvPr>
            <p:cNvSpPr/>
            <p:nvPr/>
          </p:nvSpPr>
          <p:spPr>
            <a:xfrm>
              <a:off x="10207926" y="686267"/>
              <a:ext cx="270662" cy="240552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C1F361A1-FC93-44C1-84C6-8607EAE60546}"/>
                </a:ext>
              </a:extLst>
            </p:cNvPr>
            <p:cNvGrpSpPr/>
            <p:nvPr/>
          </p:nvGrpSpPr>
          <p:grpSpPr>
            <a:xfrm>
              <a:off x="10591220" y="473392"/>
              <a:ext cx="1048426" cy="653921"/>
              <a:chOff x="10216751" y="296396"/>
              <a:chExt cx="1422895" cy="830918"/>
            </a:xfrm>
          </p:grpSpPr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3E5AA4CB-1879-4A05-8C47-9E37224E3C3A}"/>
                  </a:ext>
                </a:extLst>
              </p:cNvPr>
              <p:cNvSpPr/>
              <p:nvPr/>
            </p:nvSpPr>
            <p:spPr>
              <a:xfrm>
                <a:off x="11346087" y="812277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>
                <a:extLst>
                  <a:ext uri="{FF2B5EF4-FFF2-40B4-BE49-F238E27FC236}">
                    <a16:creationId xmlns:a16="http://schemas.microsoft.com/office/drawing/2014/main" id="{1386C0EC-893F-44B0-86BC-44CC8C6F317F}"/>
                  </a:ext>
                </a:extLst>
              </p:cNvPr>
              <p:cNvSpPr/>
              <p:nvPr/>
            </p:nvSpPr>
            <p:spPr>
              <a:xfrm>
                <a:off x="11343028" y="93667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F5AD2082-E34B-4059-8A40-92AD65F8611E}"/>
                  </a:ext>
                </a:extLst>
              </p:cNvPr>
              <p:cNvSpPr/>
              <p:nvPr/>
            </p:nvSpPr>
            <p:spPr>
              <a:xfrm>
                <a:off x="11105488" y="810434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>
                <a:extLst>
                  <a:ext uri="{FF2B5EF4-FFF2-40B4-BE49-F238E27FC236}">
                    <a16:creationId xmlns:a16="http://schemas.microsoft.com/office/drawing/2014/main" id="{73CD2EA3-5140-4909-B63D-1827F41F618E}"/>
                  </a:ext>
                </a:extLst>
              </p:cNvPr>
              <p:cNvSpPr/>
              <p:nvPr/>
            </p:nvSpPr>
            <p:spPr>
              <a:xfrm>
                <a:off x="10973573" y="812277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타원 15">
                <a:extLst>
                  <a:ext uri="{FF2B5EF4-FFF2-40B4-BE49-F238E27FC236}">
                    <a16:creationId xmlns:a16="http://schemas.microsoft.com/office/drawing/2014/main" id="{5DBF9EF7-6305-44C0-9FEA-3F9D33038C20}"/>
                  </a:ext>
                </a:extLst>
              </p:cNvPr>
              <p:cNvSpPr/>
              <p:nvPr/>
            </p:nvSpPr>
            <p:spPr>
              <a:xfrm>
                <a:off x="10970513" y="93667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F16DD6D4-9375-4891-8D61-66BE893F72C4}"/>
                  </a:ext>
                </a:extLst>
              </p:cNvPr>
              <p:cNvSpPr/>
              <p:nvPr/>
            </p:nvSpPr>
            <p:spPr>
              <a:xfrm>
                <a:off x="10732973" y="810434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타원 17">
                <a:extLst>
                  <a:ext uri="{FF2B5EF4-FFF2-40B4-BE49-F238E27FC236}">
                    <a16:creationId xmlns:a16="http://schemas.microsoft.com/office/drawing/2014/main" id="{EA6C3688-977E-4723-82C8-B2A382A46A31}"/>
                  </a:ext>
                </a:extLst>
              </p:cNvPr>
              <p:cNvSpPr/>
              <p:nvPr/>
            </p:nvSpPr>
            <p:spPr>
              <a:xfrm>
                <a:off x="10592325" y="812277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>
                <a:extLst>
                  <a:ext uri="{FF2B5EF4-FFF2-40B4-BE49-F238E27FC236}">
                    <a16:creationId xmlns:a16="http://schemas.microsoft.com/office/drawing/2014/main" id="{C7BAD4F6-CDD1-4C56-8901-84BDF8F008C3}"/>
                  </a:ext>
                </a:extLst>
              </p:cNvPr>
              <p:cNvSpPr/>
              <p:nvPr/>
            </p:nvSpPr>
            <p:spPr>
              <a:xfrm>
                <a:off x="10589266" y="93667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>
                <a:extLst>
                  <a:ext uri="{FF2B5EF4-FFF2-40B4-BE49-F238E27FC236}">
                    <a16:creationId xmlns:a16="http://schemas.microsoft.com/office/drawing/2014/main" id="{CBC71BA0-0DDF-4266-9DD4-3CFA609DD11E}"/>
                  </a:ext>
                </a:extLst>
              </p:cNvPr>
              <p:cNvSpPr/>
              <p:nvPr/>
            </p:nvSpPr>
            <p:spPr>
              <a:xfrm>
                <a:off x="10351726" y="810434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>
                <a:extLst>
                  <a:ext uri="{FF2B5EF4-FFF2-40B4-BE49-F238E27FC236}">
                    <a16:creationId xmlns:a16="http://schemas.microsoft.com/office/drawing/2014/main" id="{7458F86D-93F7-4205-B4C3-8F1179F1CF21}"/>
                  </a:ext>
                </a:extLst>
              </p:cNvPr>
              <p:cNvSpPr/>
              <p:nvPr/>
            </p:nvSpPr>
            <p:spPr>
              <a:xfrm>
                <a:off x="10219811" y="812277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>
                <a:extLst>
                  <a:ext uri="{FF2B5EF4-FFF2-40B4-BE49-F238E27FC236}">
                    <a16:creationId xmlns:a16="http://schemas.microsoft.com/office/drawing/2014/main" id="{E70A159B-8CD8-4825-97DB-272FE60550E6}"/>
                  </a:ext>
                </a:extLst>
              </p:cNvPr>
              <p:cNvSpPr/>
              <p:nvPr/>
            </p:nvSpPr>
            <p:spPr>
              <a:xfrm>
                <a:off x="10216751" y="936675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D2423AAB-1DEB-426F-B775-FD22A0B41183}"/>
                  </a:ext>
                </a:extLst>
              </p:cNvPr>
              <p:cNvSpPr/>
              <p:nvPr/>
            </p:nvSpPr>
            <p:spPr>
              <a:xfrm rot="16022276">
                <a:off x="11222358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타원 23">
                <a:extLst>
                  <a:ext uri="{FF2B5EF4-FFF2-40B4-BE49-F238E27FC236}">
                    <a16:creationId xmlns:a16="http://schemas.microsoft.com/office/drawing/2014/main" id="{A4D35773-890E-4A1A-812A-79A8956B763D}"/>
                  </a:ext>
                </a:extLst>
              </p:cNvPr>
              <p:cNvSpPr/>
              <p:nvPr/>
            </p:nvSpPr>
            <p:spPr>
              <a:xfrm rot="16022276">
                <a:off x="11097422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타원 24">
                <a:extLst>
                  <a:ext uri="{FF2B5EF4-FFF2-40B4-BE49-F238E27FC236}">
                    <a16:creationId xmlns:a16="http://schemas.microsoft.com/office/drawing/2014/main" id="{D4EC9222-02E6-460C-8349-828C610BDDBA}"/>
                  </a:ext>
                </a:extLst>
              </p:cNvPr>
              <p:cNvSpPr/>
              <p:nvPr/>
            </p:nvSpPr>
            <p:spPr>
              <a:xfrm rot="16022276">
                <a:off x="11222357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F04C59B3-7403-43FD-843C-653C1D93C581}"/>
                  </a:ext>
                </a:extLst>
              </p:cNvPr>
              <p:cNvSpPr/>
              <p:nvPr/>
            </p:nvSpPr>
            <p:spPr>
              <a:xfrm rot="16022276">
                <a:off x="11097421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>
                <a:extLst>
                  <a:ext uri="{FF2B5EF4-FFF2-40B4-BE49-F238E27FC236}">
                    <a16:creationId xmlns:a16="http://schemas.microsoft.com/office/drawing/2014/main" id="{5EA38855-34B9-4B76-B786-8900F86E6A7A}"/>
                  </a:ext>
                </a:extLst>
              </p:cNvPr>
              <p:cNvSpPr/>
              <p:nvPr/>
            </p:nvSpPr>
            <p:spPr>
              <a:xfrm rot="16022276">
                <a:off x="10850749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>
                <a:extLst>
                  <a:ext uri="{FF2B5EF4-FFF2-40B4-BE49-F238E27FC236}">
                    <a16:creationId xmlns:a16="http://schemas.microsoft.com/office/drawing/2014/main" id="{AAFE4BE8-4791-40E4-A4A0-E8BAF8C0EBED}"/>
                  </a:ext>
                </a:extLst>
              </p:cNvPr>
              <p:cNvSpPr/>
              <p:nvPr/>
            </p:nvSpPr>
            <p:spPr>
              <a:xfrm rot="16022276">
                <a:off x="10725813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타원 28">
                <a:extLst>
                  <a:ext uri="{FF2B5EF4-FFF2-40B4-BE49-F238E27FC236}">
                    <a16:creationId xmlns:a16="http://schemas.microsoft.com/office/drawing/2014/main" id="{5711C0AB-647E-4B09-83BC-11CB39A28988}"/>
                  </a:ext>
                </a:extLst>
              </p:cNvPr>
              <p:cNvSpPr/>
              <p:nvPr/>
            </p:nvSpPr>
            <p:spPr>
              <a:xfrm rot="16022276">
                <a:off x="10850748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32D2BB21-63E5-4331-99B0-EBA1C898891B}"/>
                  </a:ext>
                </a:extLst>
              </p:cNvPr>
              <p:cNvSpPr/>
              <p:nvPr/>
            </p:nvSpPr>
            <p:spPr>
              <a:xfrm rot="16022276">
                <a:off x="10725812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7FC106A8-8290-4FE0-886B-D2124C92D7C8}"/>
                  </a:ext>
                </a:extLst>
              </p:cNvPr>
              <p:cNvSpPr/>
              <p:nvPr/>
            </p:nvSpPr>
            <p:spPr>
              <a:xfrm rot="16022276">
                <a:off x="10465050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31">
                <a:extLst>
                  <a:ext uri="{FF2B5EF4-FFF2-40B4-BE49-F238E27FC236}">
                    <a16:creationId xmlns:a16="http://schemas.microsoft.com/office/drawing/2014/main" id="{FC02638E-0620-4587-B65B-D73E09DD753D}"/>
                  </a:ext>
                </a:extLst>
              </p:cNvPr>
              <p:cNvSpPr/>
              <p:nvPr/>
            </p:nvSpPr>
            <p:spPr>
              <a:xfrm rot="16022276">
                <a:off x="10340114" y="682289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타원 32">
                <a:extLst>
                  <a:ext uri="{FF2B5EF4-FFF2-40B4-BE49-F238E27FC236}">
                    <a16:creationId xmlns:a16="http://schemas.microsoft.com/office/drawing/2014/main" id="{046341ED-0331-471A-BAA9-4C9E3CCB1C24}"/>
                  </a:ext>
                </a:extLst>
              </p:cNvPr>
              <p:cNvSpPr/>
              <p:nvPr/>
            </p:nvSpPr>
            <p:spPr>
              <a:xfrm rot="16022276">
                <a:off x="10465049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타원 33">
                <a:extLst>
                  <a:ext uri="{FF2B5EF4-FFF2-40B4-BE49-F238E27FC236}">
                    <a16:creationId xmlns:a16="http://schemas.microsoft.com/office/drawing/2014/main" id="{FF49E83B-E19D-4BA9-93AD-F32E0A1F5989}"/>
                  </a:ext>
                </a:extLst>
              </p:cNvPr>
              <p:cNvSpPr/>
              <p:nvPr/>
            </p:nvSpPr>
            <p:spPr>
              <a:xfrm rot="16022276">
                <a:off x="10340113" y="1052120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>
                <a:extLst>
                  <a:ext uri="{FF2B5EF4-FFF2-40B4-BE49-F238E27FC236}">
                    <a16:creationId xmlns:a16="http://schemas.microsoft.com/office/drawing/2014/main" id="{78E90B05-D47B-4C87-BE5E-AAF2BB5A9D1E}"/>
                  </a:ext>
                </a:extLst>
              </p:cNvPr>
              <p:cNvSpPr/>
              <p:nvPr/>
            </p:nvSpPr>
            <p:spPr>
              <a:xfrm>
                <a:off x="11346087" y="44244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>
                <a:extLst>
                  <a:ext uri="{FF2B5EF4-FFF2-40B4-BE49-F238E27FC236}">
                    <a16:creationId xmlns:a16="http://schemas.microsoft.com/office/drawing/2014/main" id="{589B2C69-CD44-4E4A-B50F-6ED3A530C4F4}"/>
                  </a:ext>
                </a:extLst>
              </p:cNvPr>
              <p:cNvSpPr/>
              <p:nvPr/>
            </p:nvSpPr>
            <p:spPr>
              <a:xfrm>
                <a:off x="11343028" y="56684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>
                <a:extLst>
                  <a:ext uri="{FF2B5EF4-FFF2-40B4-BE49-F238E27FC236}">
                    <a16:creationId xmlns:a16="http://schemas.microsoft.com/office/drawing/2014/main" id="{8DEF57D8-5FE6-441E-8D50-954CF6876D91}"/>
                  </a:ext>
                </a:extLst>
              </p:cNvPr>
              <p:cNvSpPr/>
              <p:nvPr/>
            </p:nvSpPr>
            <p:spPr>
              <a:xfrm>
                <a:off x="11105488" y="440603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>
                <a:extLst>
                  <a:ext uri="{FF2B5EF4-FFF2-40B4-BE49-F238E27FC236}">
                    <a16:creationId xmlns:a16="http://schemas.microsoft.com/office/drawing/2014/main" id="{18FE4300-25DE-46A2-8DD9-BDEA9642F022}"/>
                  </a:ext>
                </a:extLst>
              </p:cNvPr>
              <p:cNvSpPr/>
              <p:nvPr/>
            </p:nvSpPr>
            <p:spPr>
              <a:xfrm>
                <a:off x="11564123" y="29639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타원 38">
                <a:extLst>
                  <a:ext uri="{FF2B5EF4-FFF2-40B4-BE49-F238E27FC236}">
                    <a16:creationId xmlns:a16="http://schemas.microsoft.com/office/drawing/2014/main" id="{BF498F1E-0B83-4E79-9204-7372C74463E4}"/>
                  </a:ext>
                </a:extLst>
              </p:cNvPr>
              <p:cNvSpPr/>
              <p:nvPr/>
            </p:nvSpPr>
            <p:spPr>
              <a:xfrm>
                <a:off x="10970513" y="56684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타원 39">
                <a:extLst>
                  <a:ext uri="{FF2B5EF4-FFF2-40B4-BE49-F238E27FC236}">
                    <a16:creationId xmlns:a16="http://schemas.microsoft.com/office/drawing/2014/main" id="{FB2AEAB7-31F4-470F-80BC-F051F0CFE14C}"/>
                  </a:ext>
                </a:extLst>
              </p:cNvPr>
              <p:cNvSpPr/>
              <p:nvPr/>
            </p:nvSpPr>
            <p:spPr>
              <a:xfrm>
                <a:off x="10732973" y="440603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타원 40">
                <a:extLst>
                  <a:ext uri="{FF2B5EF4-FFF2-40B4-BE49-F238E27FC236}">
                    <a16:creationId xmlns:a16="http://schemas.microsoft.com/office/drawing/2014/main" id="{E2FE2A1E-7223-41B4-B783-B2C0BCE5F3F2}"/>
                  </a:ext>
                </a:extLst>
              </p:cNvPr>
              <p:cNvSpPr/>
              <p:nvPr/>
            </p:nvSpPr>
            <p:spPr>
              <a:xfrm>
                <a:off x="10592325" y="44244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타원 41">
                <a:extLst>
                  <a:ext uri="{FF2B5EF4-FFF2-40B4-BE49-F238E27FC236}">
                    <a16:creationId xmlns:a16="http://schemas.microsoft.com/office/drawing/2014/main" id="{D5CBCEA8-D0E7-47E6-A36D-F18DEE699202}"/>
                  </a:ext>
                </a:extLst>
              </p:cNvPr>
              <p:cNvSpPr/>
              <p:nvPr/>
            </p:nvSpPr>
            <p:spPr>
              <a:xfrm>
                <a:off x="10589266" y="56684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>
                <a:extLst>
                  <a:ext uri="{FF2B5EF4-FFF2-40B4-BE49-F238E27FC236}">
                    <a16:creationId xmlns:a16="http://schemas.microsoft.com/office/drawing/2014/main" id="{24FF2633-09D3-4ED9-8654-BDC47C5DEFD8}"/>
                  </a:ext>
                </a:extLst>
              </p:cNvPr>
              <p:cNvSpPr/>
              <p:nvPr/>
            </p:nvSpPr>
            <p:spPr>
              <a:xfrm>
                <a:off x="10351726" y="440603"/>
                <a:ext cx="184875" cy="184150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>
                <a:extLst>
                  <a:ext uri="{FF2B5EF4-FFF2-40B4-BE49-F238E27FC236}">
                    <a16:creationId xmlns:a16="http://schemas.microsoft.com/office/drawing/2014/main" id="{95F9185D-B51E-4510-8136-F651D7522974}"/>
                  </a:ext>
                </a:extLst>
              </p:cNvPr>
              <p:cNvSpPr/>
              <p:nvPr/>
            </p:nvSpPr>
            <p:spPr>
              <a:xfrm>
                <a:off x="10219811" y="442446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>
                <a:extLst>
                  <a:ext uri="{FF2B5EF4-FFF2-40B4-BE49-F238E27FC236}">
                    <a16:creationId xmlns:a16="http://schemas.microsoft.com/office/drawing/2014/main" id="{EDB4961A-C925-4338-9D5F-881BABDFDF3E}"/>
                  </a:ext>
                </a:extLst>
              </p:cNvPr>
              <p:cNvSpPr/>
              <p:nvPr/>
            </p:nvSpPr>
            <p:spPr>
              <a:xfrm>
                <a:off x="10216751" y="566844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>
                <a:extLst>
                  <a:ext uri="{FF2B5EF4-FFF2-40B4-BE49-F238E27FC236}">
                    <a16:creationId xmlns:a16="http://schemas.microsoft.com/office/drawing/2014/main" id="{CF4A06AC-8402-4076-BC69-C16BEE89EF58}"/>
                  </a:ext>
                </a:extLst>
              </p:cNvPr>
              <p:cNvSpPr/>
              <p:nvPr/>
            </p:nvSpPr>
            <p:spPr>
              <a:xfrm rot="16022276">
                <a:off x="11222358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타원 46">
                <a:extLst>
                  <a:ext uri="{FF2B5EF4-FFF2-40B4-BE49-F238E27FC236}">
                    <a16:creationId xmlns:a16="http://schemas.microsoft.com/office/drawing/2014/main" id="{67AA36E1-F4C6-4D31-8CE2-066316062B83}"/>
                  </a:ext>
                </a:extLst>
              </p:cNvPr>
              <p:cNvSpPr/>
              <p:nvPr/>
            </p:nvSpPr>
            <p:spPr>
              <a:xfrm rot="16022276">
                <a:off x="11097422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타원 47">
                <a:extLst>
                  <a:ext uri="{FF2B5EF4-FFF2-40B4-BE49-F238E27FC236}">
                    <a16:creationId xmlns:a16="http://schemas.microsoft.com/office/drawing/2014/main" id="{412C20FF-16DA-48CE-B649-997B57B039DB}"/>
                  </a:ext>
                </a:extLst>
              </p:cNvPr>
              <p:cNvSpPr/>
              <p:nvPr/>
            </p:nvSpPr>
            <p:spPr>
              <a:xfrm rot="16022276">
                <a:off x="10850749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타원 48">
                <a:extLst>
                  <a:ext uri="{FF2B5EF4-FFF2-40B4-BE49-F238E27FC236}">
                    <a16:creationId xmlns:a16="http://schemas.microsoft.com/office/drawing/2014/main" id="{330F01A1-6B86-4003-89EF-28CD5823293F}"/>
                  </a:ext>
                </a:extLst>
              </p:cNvPr>
              <p:cNvSpPr/>
              <p:nvPr/>
            </p:nvSpPr>
            <p:spPr>
              <a:xfrm rot="16022276">
                <a:off x="10725813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타원 49">
                <a:extLst>
                  <a:ext uri="{FF2B5EF4-FFF2-40B4-BE49-F238E27FC236}">
                    <a16:creationId xmlns:a16="http://schemas.microsoft.com/office/drawing/2014/main" id="{2F4DEE85-0726-4D2C-885C-582824D7AC99}"/>
                  </a:ext>
                </a:extLst>
              </p:cNvPr>
              <p:cNvSpPr/>
              <p:nvPr/>
            </p:nvSpPr>
            <p:spPr>
              <a:xfrm rot="16022276">
                <a:off x="10465050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타원 50">
                <a:extLst>
                  <a:ext uri="{FF2B5EF4-FFF2-40B4-BE49-F238E27FC236}">
                    <a16:creationId xmlns:a16="http://schemas.microsoft.com/office/drawing/2014/main" id="{6369F0BE-D7BF-45D4-A4D9-BCD49FF226FB}"/>
                  </a:ext>
                </a:extLst>
              </p:cNvPr>
              <p:cNvSpPr/>
              <p:nvPr/>
            </p:nvSpPr>
            <p:spPr>
              <a:xfrm rot="16022276">
                <a:off x="10340114" y="312458"/>
                <a:ext cx="75523" cy="748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자유형: 도형 51">
                <a:extLst>
                  <a:ext uri="{FF2B5EF4-FFF2-40B4-BE49-F238E27FC236}">
                    <a16:creationId xmlns:a16="http://schemas.microsoft.com/office/drawing/2014/main" id="{FAC298A2-61DC-4FA0-AEE9-76383B72B75E}"/>
                  </a:ext>
                </a:extLst>
              </p:cNvPr>
              <p:cNvSpPr/>
              <p:nvPr/>
            </p:nvSpPr>
            <p:spPr>
              <a:xfrm>
                <a:off x="11010900" y="342122"/>
                <a:ext cx="520700" cy="153178"/>
              </a:xfrm>
              <a:custGeom>
                <a:avLst/>
                <a:gdLst>
                  <a:gd name="connsiteX0" fmla="*/ 0 w 495300"/>
                  <a:gd name="connsiteY0" fmla="*/ 127778 h 127778"/>
                  <a:gd name="connsiteX1" fmla="*/ 57150 w 495300"/>
                  <a:gd name="connsiteY1" fmla="*/ 96028 h 127778"/>
                  <a:gd name="connsiteX2" fmla="*/ 203200 w 495300"/>
                  <a:gd name="connsiteY2" fmla="*/ 26178 h 127778"/>
                  <a:gd name="connsiteX3" fmla="*/ 311150 w 495300"/>
                  <a:gd name="connsiteY3" fmla="*/ 7128 h 127778"/>
                  <a:gd name="connsiteX4" fmla="*/ 342900 w 495300"/>
                  <a:gd name="connsiteY4" fmla="*/ 778 h 127778"/>
                  <a:gd name="connsiteX5" fmla="*/ 495300 w 495300"/>
                  <a:gd name="connsiteY5" fmla="*/ 778 h 127778"/>
                  <a:gd name="connsiteX0" fmla="*/ 0 w 495300"/>
                  <a:gd name="connsiteY0" fmla="*/ 127778 h 127778"/>
                  <a:gd name="connsiteX1" fmla="*/ 203200 w 495300"/>
                  <a:gd name="connsiteY1" fmla="*/ 26178 h 127778"/>
                  <a:gd name="connsiteX2" fmla="*/ 311150 w 495300"/>
                  <a:gd name="connsiteY2" fmla="*/ 7128 h 127778"/>
                  <a:gd name="connsiteX3" fmla="*/ 342900 w 495300"/>
                  <a:gd name="connsiteY3" fmla="*/ 778 h 127778"/>
                  <a:gd name="connsiteX4" fmla="*/ 495300 w 495300"/>
                  <a:gd name="connsiteY4" fmla="*/ 778 h 127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0" h="127778">
                    <a:moveTo>
                      <a:pt x="0" y="127778"/>
                    </a:moveTo>
                    <a:cubicBezTo>
                      <a:pt x="42333" y="106611"/>
                      <a:pt x="151342" y="46286"/>
                      <a:pt x="203200" y="26178"/>
                    </a:cubicBezTo>
                    <a:cubicBezTo>
                      <a:pt x="255058" y="6070"/>
                      <a:pt x="275320" y="14294"/>
                      <a:pt x="311150" y="7128"/>
                    </a:cubicBezTo>
                    <a:cubicBezTo>
                      <a:pt x="321733" y="5011"/>
                      <a:pt x="332113" y="1150"/>
                      <a:pt x="342900" y="778"/>
                    </a:cubicBezTo>
                    <a:cubicBezTo>
                      <a:pt x="393670" y="-973"/>
                      <a:pt x="444500" y="778"/>
                      <a:pt x="495300" y="778"/>
                    </a:cubicBezTo>
                  </a:path>
                </a:pathLst>
              </a:custGeom>
              <a:noFill/>
              <a:ln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93" name="자유형: 도형 92">
            <a:extLst>
              <a:ext uri="{FF2B5EF4-FFF2-40B4-BE49-F238E27FC236}">
                <a16:creationId xmlns:a16="http://schemas.microsoft.com/office/drawing/2014/main" id="{3CC12B4F-E188-4D80-AA91-F3D943532887}"/>
              </a:ext>
            </a:extLst>
          </p:cNvPr>
          <p:cNvSpPr/>
          <p:nvPr/>
        </p:nvSpPr>
        <p:spPr>
          <a:xfrm>
            <a:off x="11389111" y="1236957"/>
            <a:ext cx="379379" cy="196745"/>
          </a:xfrm>
          <a:custGeom>
            <a:avLst/>
            <a:gdLst>
              <a:gd name="connsiteX0" fmla="*/ 0 w 379379"/>
              <a:gd name="connsiteY0" fmla="*/ 109196 h 196745"/>
              <a:gd name="connsiteX1" fmla="*/ 48638 w 379379"/>
              <a:gd name="connsiteY1" fmla="*/ 2191 h 196745"/>
              <a:gd name="connsiteX2" fmla="*/ 126459 w 379379"/>
              <a:gd name="connsiteY2" fmla="*/ 196745 h 196745"/>
              <a:gd name="connsiteX3" fmla="*/ 175098 w 379379"/>
              <a:gd name="connsiteY3" fmla="*/ 2191 h 196745"/>
              <a:gd name="connsiteX4" fmla="*/ 262647 w 379379"/>
              <a:gd name="connsiteY4" fmla="*/ 128651 h 196745"/>
              <a:gd name="connsiteX5" fmla="*/ 379379 w 379379"/>
              <a:gd name="connsiteY5" fmla="*/ 138379 h 19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9379" h="196745">
                <a:moveTo>
                  <a:pt x="0" y="109196"/>
                </a:moveTo>
                <a:cubicBezTo>
                  <a:pt x="13781" y="48398"/>
                  <a:pt x="27562" y="-12400"/>
                  <a:pt x="48638" y="2191"/>
                </a:cubicBezTo>
                <a:cubicBezTo>
                  <a:pt x="69714" y="16782"/>
                  <a:pt x="105382" y="196745"/>
                  <a:pt x="126459" y="196745"/>
                </a:cubicBezTo>
                <a:cubicBezTo>
                  <a:pt x="147536" y="196745"/>
                  <a:pt x="152400" y="13540"/>
                  <a:pt x="175098" y="2191"/>
                </a:cubicBezTo>
                <a:cubicBezTo>
                  <a:pt x="197796" y="-9158"/>
                  <a:pt x="228600" y="105953"/>
                  <a:pt x="262647" y="128651"/>
                </a:cubicBezTo>
                <a:cubicBezTo>
                  <a:pt x="296694" y="151349"/>
                  <a:pt x="338036" y="144864"/>
                  <a:pt x="379379" y="138379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7C2D523-822A-4562-BCD1-F13F6FC22E35}"/>
              </a:ext>
            </a:extLst>
          </p:cNvPr>
          <p:cNvSpPr txBox="1"/>
          <p:nvPr/>
        </p:nvSpPr>
        <p:spPr>
          <a:xfrm>
            <a:off x="11612793" y="1111817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/>
              <a:t>I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907728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7EC503D-B148-4F11-8E23-56833499B34B}"/>
              </a:ext>
            </a:extLst>
          </p:cNvPr>
          <p:cNvSpPr txBox="1"/>
          <p:nvPr/>
        </p:nvSpPr>
        <p:spPr>
          <a:xfrm>
            <a:off x="10562303" y="277201"/>
            <a:ext cx="1380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Display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984" y="2251519"/>
            <a:ext cx="5138928" cy="16506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10144" y="6172200"/>
            <a:ext cx="1960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0066FF"/>
                </a:solidFill>
              </a:rPr>
              <a:t>Micro-LED</a:t>
            </a:r>
            <a:endParaRPr lang="ko-KR" altLang="en-US" sz="2800" b="1" dirty="0">
              <a:solidFill>
                <a:srgbClr val="00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8711" y="6172200"/>
            <a:ext cx="110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0066FF"/>
                </a:solidFill>
              </a:rPr>
              <a:t>OLED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86682" y="2315644"/>
            <a:ext cx="2107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rgbClr val="FFFF00"/>
                </a:solidFill>
              </a:rPr>
              <a:t>“Stretchable”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869" y="3966274"/>
            <a:ext cx="5913043" cy="217100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686682" y="4001749"/>
            <a:ext cx="2221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rgbClr val="FFFF00"/>
                </a:solidFill>
              </a:rPr>
              <a:t>“Transparent”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37" y="2248266"/>
            <a:ext cx="5430583" cy="38837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3349" y="2315644"/>
            <a:ext cx="2221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rgbClr val="FFFF00"/>
                </a:solidFill>
              </a:rPr>
              <a:t>“Transparent”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3662" y="586713"/>
            <a:ext cx="5149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CES 2025) Future Display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984" y="448082"/>
            <a:ext cx="25050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937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62303" y="277201"/>
            <a:ext cx="1380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Display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33" y="1396487"/>
            <a:ext cx="4993018" cy="2777618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996039" y="1095017"/>
            <a:ext cx="24000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dirty="0">
                <a:solidFill>
                  <a:schemeClr val="bg1">
                    <a:lumMod val="65000"/>
                  </a:schemeClr>
                </a:solidFill>
              </a:rPr>
              <a:t>https://www.e-patentnews.com/11146</a:t>
            </a: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118" y="1323416"/>
            <a:ext cx="5842634" cy="2850689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8729043" y="1095018"/>
            <a:ext cx="30219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dirty="0">
                <a:solidFill>
                  <a:schemeClr val="bg1">
                    <a:lumMod val="65000"/>
                  </a:schemeClr>
                </a:solidFill>
              </a:rPr>
              <a:t>https://www.youtube.com/watch?v=nrxpXL4943c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984" y="4564903"/>
            <a:ext cx="4137520" cy="1956793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5786688" y="1015639"/>
            <a:ext cx="13163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디스플레이 단면</a:t>
            </a:r>
            <a:endParaRPr lang="en-US" altLang="ko-KR" sz="1200" dirty="0"/>
          </a:p>
        </p:txBody>
      </p:sp>
      <p:sp>
        <p:nvSpPr>
          <p:cNvPr id="33" name="직사각형 32"/>
          <p:cNvSpPr/>
          <p:nvPr/>
        </p:nvSpPr>
        <p:spPr>
          <a:xfrm>
            <a:off x="367116" y="1015639"/>
            <a:ext cx="1470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현재 디스플레이들</a:t>
            </a:r>
            <a:endParaRPr lang="en-US" altLang="ko-KR" sz="1200" dirty="0"/>
          </a:p>
        </p:txBody>
      </p:sp>
      <p:sp>
        <p:nvSpPr>
          <p:cNvPr id="34" name="직사각형 33"/>
          <p:cNvSpPr/>
          <p:nvPr/>
        </p:nvSpPr>
        <p:spPr>
          <a:xfrm>
            <a:off x="7116652" y="6503408"/>
            <a:ext cx="30123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000" dirty="0">
                <a:solidFill>
                  <a:schemeClr val="bg1">
                    <a:lumMod val="65000"/>
                  </a:schemeClr>
                </a:solidFill>
              </a:rPr>
              <a:t>https://blog.naver.com/pos04109/223027688803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5786688" y="4412574"/>
            <a:ext cx="808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TFT </a:t>
            </a:r>
            <a:r>
              <a:rPr lang="ko-KR" altLang="en-US" sz="1200" dirty="0"/>
              <a:t>구조</a:t>
            </a:r>
            <a:endParaRPr lang="en-US" altLang="ko-KR" sz="1200" dirty="0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398133" y="4361582"/>
            <a:ext cx="4993018" cy="2412703"/>
          </a:xfrm>
          <a:prstGeom prst="roundRect">
            <a:avLst>
              <a:gd name="adj" fmla="val 13177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41437" y="4361583"/>
            <a:ext cx="4524924" cy="222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b="1" dirty="0"/>
              <a:t>- TFT</a:t>
            </a:r>
            <a:r>
              <a:rPr lang="ko-KR" altLang="en-US" b="1" dirty="0"/>
              <a:t> </a:t>
            </a:r>
            <a:r>
              <a:rPr lang="en-US" altLang="ko-KR" b="1" dirty="0"/>
              <a:t>(Thin film transistor) 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   ∙ amorphous-Si (a-Si) TFT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   ∙ low-temp poly-silicon (LTPS) TFT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   ∙ Oxide TFT</a:t>
            </a:r>
          </a:p>
          <a:p>
            <a:pPr>
              <a:lnSpc>
                <a:spcPct val="110000"/>
              </a:lnSpc>
            </a:pPr>
            <a:r>
              <a:rPr lang="en-US" altLang="ko-KR" b="1" dirty="0"/>
              <a:t>- LCD</a:t>
            </a:r>
            <a:endParaRPr lang="en-US" altLang="ko-KR" sz="1400" dirty="0"/>
          </a:p>
          <a:p>
            <a:pPr>
              <a:lnSpc>
                <a:spcPct val="110000"/>
              </a:lnSpc>
            </a:pPr>
            <a:r>
              <a:rPr lang="en-US" altLang="ko-KR" b="1" dirty="0"/>
              <a:t>- OLED</a:t>
            </a:r>
            <a:endParaRPr lang="en-US" altLang="ko-KR" sz="1400" dirty="0"/>
          </a:p>
          <a:p>
            <a:pPr>
              <a:lnSpc>
                <a:spcPct val="110000"/>
              </a:lnSpc>
            </a:pPr>
            <a:r>
              <a:rPr lang="en-US" altLang="ko-KR" b="1" dirty="0"/>
              <a:t>- Micro-LED</a:t>
            </a:r>
            <a:endParaRPr lang="ko-KR" altLang="en-US" sz="1400" dirty="0"/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4975" y="4492751"/>
            <a:ext cx="1843105" cy="171071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1398711" y="5773042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Oxide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TFT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910" y="6539442"/>
            <a:ext cx="3541987" cy="22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651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1A3955F-1B08-4324-9795-1668EEBD2D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124" y="1865685"/>
            <a:ext cx="6579956" cy="4690758"/>
          </a:xfrm>
          <a:prstGeom prst="rect">
            <a:avLst/>
          </a:prstGeom>
        </p:spPr>
      </p:pic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A94FB5A3-CA8E-4757-B447-688015842490}"/>
              </a:ext>
            </a:extLst>
          </p:cNvPr>
          <p:cNvSpPr txBox="1">
            <a:spLocks/>
          </p:cNvSpPr>
          <p:nvPr/>
        </p:nvSpPr>
        <p:spPr>
          <a:xfrm>
            <a:off x="0" y="868781"/>
            <a:ext cx="12192000" cy="63738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rgbClr val="0070C0"/>
              </a:buClr>
              <a:buFont typeface="Georgia"/>
              <a:buChar char="•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1" hangingPunct="1">
              <a:lnSpc>
                <a:spcPct val="150000"/>
              </a:lnSpc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 baseline="0">
                <a:solidFill>
                  <a:srgbClr val="293879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1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None/>
            </a:pPr>
            <a:r>
              <a:rPr lang="en-US" altLang="ko-KR" sz="2800" dirty="0"/>
              <a:t>[</a:t>
            </a:r>
            <a:r>
              <a:rPr lang="ko-KR" altLang="en-US" sz="2800" dirty="0"/>
              <a:t>참고</a:t>
            </a:r>
            <a:r>
              <a:rPr lang="en-US" altLang="ko-KR" sz="2800" dirty="0"/>
              <a:t>] LED</a:t>
            </a:r>
            <a:r>
              <a:rPr lang="en-US" altLang="ko-KR" sz="2800" b="1" dirty="0">
                <a:latin typeface="+mn-ea"/>
              </a:rPr>
              <a:t> (Light Emitting Diode, </a:t>
            </a:r>
            <a:r>
              <a:rPr lang="ko-KR" altLang="en-US" sz="2800" b="1" dirty="0">
                <a:latin typeface="+mn-ea"/>
              </a:rPr>
              <a:t>발광 다이오드</a:t>
            </a:r>
            <a:r>
              <a:rPr lang="en-US" altLang="ko-KR" sz="2800" b="1" dirty="0">
                <a:latin typeface="+mn-ea"/>
              </a:rPr>
              <a:t>)</a:t>
            </a:r>
            <a:endParaRPr lang="en-US" altLang="ko-KR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04EFBD3-BBE6-44AC-9956-669A5075D8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410" y="1951579"/>
            <a:ext cx="3978226" cy="46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0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93308" y="277201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Real Life</a:t>
            </a:r>
            <a:endParaRPr lang="ko-K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Waymo_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4435" y="800421"/>
            <a:ext cx="9843129" cy="553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4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653" y="2621326"/>
            <a:ext cx="3129146" cy="3090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6803" y="696736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60</a:t>
            </a:r>
            <a:r>
              <a:rPr lang="ko-KR" altLang="en-US" sz="28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초동안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인터넷상에서 벌어지고 있는 일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410" y="2720837"/>
            <a:ext cx="1425157" cy="54856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053" y="3857357"/>
            <a:ext cx="1442065" cy="49216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411" y="4997590"/>
            <a:ext cx="1368151" cy="6104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1570" y="2789469"/>
            <a:ext cx="308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3.8 Million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Search Queries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1570" y="3910638"/>
            <a:ext cx="2898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4.5 Million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Videos Views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61570" y="5123060"/>
            <a:ext cx="351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35 Million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Scrolling Instagram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997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lated image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6823" y="2269389"/>
            <a:ext cx="7867590" cy="416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7402680" y="2117267"/>
            <a:ext cx="15536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0"/>
            <a:r>
              <a:rPr lang="en-US" altLang="ko-KR" sz="3200" b="1" i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160 ZB</a:t>
            </a:r>
          </a:p>
          <a:p>
            <a:pPr algn="ctr" latinLnBrk="0"/>
            <a:r>
              <a:rPr lang="en-US" altLang="ko-KR" sz="16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(2025)</a:t>
            </a:r>
            <a:endParaRPr lang="ko-KR" altLang="en-US" sz="16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01769" y="4135232"/>
            <a:ext cx="893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0"/>
            <a:r>
              <a:rPr lang="en-US" altLang="ko-KR" sz="2000" b="1" i="1" dirty="0"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40 ZB</a:t>
            </a:r>
          </a:p>
          <a:p>
            <a:pPr algn="ctr" latinLnBrk="0"/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(2019)</a:t>
            </a: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6480698" y="2837347"/>
            <a:ext cx="1178773" cy="1224136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68407" y="579039"/>
            <a:ext cx="889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1</a:t>
            </a:r>
            <a:r>
              <a:rPr lang="ko-KR" altLang="en-US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년간 지구상에 생성되는 데이터의 양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8114" y="2769511"/>
            <a:ext cx="1212597" cy="246482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9088114" y="3053371"/>
            <a:ext cx="1212597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9088114" y="3991216"/>
            <a:ext cx="1212597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448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15870</TotalTime>
  <Words>2516</Words>
  <Application>Microsoft Office PowerPoint</Application>
  <PresentationFormat>와이드스크린</PresentationFormat>
  <Paragraphs>800</Paragraphs>
  <Slides>67</Slides>
  <Notes>35</Notes>
  <HiddenSlides>0</HiddenSlides>
  <MMClips>4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67</vt:i4>
      </vt:variant>
    </vt:vector>
  </HeadingPairs>
  <TitlesOfParts>
    <vt:vector size="77" baseType="lpstr">
      <vt:lpstr>Noto Sans KR</vt:lpstr>
      <vt:lpstr>Pretendard</vt:lpstr>
      <vt:lpstr>굴림</vt:lpstr>
      <vt:lpstr>맑은 고딕</vt:lpstr>
      <vt:lpstr>Arial</vt:lpstr>
      <vt:lpstr>Calibri</vt:lpstr>
      <vt:lpstr>Cambria Math</vt:lpstr>
      <vt:lpstr>Georgia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Jongwon Lee</dc:creator>
  <cp:lastModifiedBy>Kyeongmin LEE</cp:lastModifiedBy>
  <cp:revision>2334</cp:revision>
  <dcterms:created xsi:type="dcterms:W3CDTF">2023-11-23T00:16:19Z</dcterms:created>
  <dcterms:modified xsi:type="dcterms:W3CDTF">2025-11-17T09:21:23Z</dcterms:modified>
</cp:coreProperties>
</file>